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69" r:id="rId3"/>
    <p:sldId id="270" r:id="rId4"/>
    <p:sldId id="264" r:id="rId5"/>
    <p:sldId id="283" r:id="rId6"/>
    <p:sldId id="271" r:id="rId7"/>
    <p:sldId id="275" r:id="rId8"/>
    <p:sldId id="276" r:id="rId9"/>
    <p:sldId id="277" r:id="rId10"/>
    <p:sldId id="278" r:id="rId11"/>
    <p:sldId id="279" r:id="rId12"/>
    <p:sldId id="289" r:id="rId13"/>
    <p:sldId id="292" r:id="rId14"/>
    <p:sldId id="284" r:id="rId15"/>
    <p:sldId id="290" r:id="rId16"/>
    <p:sldId id="267" r:id="rId17"/>
    <p:sldId id="268" r:id="rId18"/>
    <p:sldId id="274" r:id="rId19"/>
    <p:sldId id="272" r:id="rId20"/>
    <p:sldId id="273" r:id="rId21"/>
    <p:sldId id="287" r:id="rId22"/>
    <p:sldId id="285" r:id="rId23"/>
    <p:sldId id="286" r:id="rId24"/>
    <p:sldId id="266" r:id="rId25"/>
    <p:sldId id="304" r:id="rId26"/>
    <p:sldId id="288" r:id="rId27"/>
    <p:sldId id="298" r:id="rId28"/>
    <p:sldId id="299" r:id="rId29"/>
    <p:sldId id="300" r:id="rId30"/>
    <p:sldId id="303" r:id="rId31"/>
    <p:sldId id="302" r:id="rId32"/>
    <p:sldId id="305" r:id="rId33"/>
    <p:sldId id="306" r:id="rId34"/>
    <p:sldId id="307" r:id="rId35"/>
    <p:sldId id="311" r:id="rId36"/>
    <p:sldId id="313" r:id="rId37"/>
    <p:sldId id="314" r:id="rId38"/>
    <p:sldId id="316" r:id="rId39"/>
    <p:sldId id="315" r:id="rId40"/>
    <p:sldId id="318" r:id="rId41"/>
    <p:sldId id="319" r:id="rId42"/>
    <p:sldId id="327" r:id="rId43"/>
    <p:sldId id="320" r:id="rId44"/>
    <p:sldId id="321" r:id="rId45"/>
    <p:sldId id="323" r:id="rId46"/>
    <p:sldId id="322" r:id="rId47"/>
    <p:sldId id="324" r:id="rId48"/>
    <p:sldId id="312" r:id="rId49"/>
    <p:sldId id="317" r:id="rId50"/>
    <p:sldId id="280" r:id="rId51"/>
    <p:sldId id="325" r:id="rId52"/>
    <p:sldId id="326" r:id="rId53"/>
    <p:sldId id="256" r:id="rId54"/>
    <p:sldId id="258" r:id="rId55"/>
    <p:sldId id="259" r:id="rId56"/>
    <p:sldId id="260"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FFFD"/>
    <a:srgbClr val="79370B"/>
    <a:srgbClr val="23F6B7"/>
    <a:srgbClr val="DB00FF"/>
    <a:srgbClr val="2FF915"/>
    <a:srgbClr val="32FF1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0" d="100"/>
          <a:sy n="100" d="100"/>
        </p:scale>
        <p:origin x="-52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printerSettings" Target="printerSettings/printerSettings1.bin"/><Relationship Id="rId59" Type="http://schemas.openxmlformats.org/officeDocument/2006/relationships/presProps" Target="pres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viewProps" Target="viewProps.xml"/><Relationship Id="rId61" Type="http://schemas.openxmlformats.org/officeDocument/2006/relationships/theme" Target="theme/theme1.xml"/><Relationship Id="rId6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it-IT" smtClean="0"/>
              <a:t>Fare clic per modificare stile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2FE7D661-1836-44F7-8FAF-35E8F866ECD3}" type="datetime1">
              <a:rPr lang="en-US" smtClean="0"/>
              <a:pPr/>
              <a:t>21/06/17</a:t>
            </a:fld>
            <a:endParaRPr lang="en-US"/>
          </a:p>
        </p:txBody>
      </p:sp>
      <p:sp>
        <p:nvSpPr>
          <p:cNvPr id="8" name="Slide Number Placeholder 7"/>
          <p:cNvSpPr>
            <a:spLocks noGrp="1"/>
          </p:cNvSpPr>
          <p:nvPr>
            <p:ph type="sldNum" sz="quarter" idx="11"/>
          </p:nvPr>
        </p:nvSpPr>
        <p:spPr/>
        <p:txBody>
          <a:bodyPr/>
          <a:lstStyle/>
          <a:p>
            <a:fld id="{CE8079A4-7AA8-4A4F-87E2-7781EC5097DD}" type="slidenum">
              <a:rPr lang="en-US" smtClean="0"/>
              <a:pPr/>
              <a:t>‹n.›</a:t>
            </a:fld>
            <a:endParaRPr lang="en-US"/>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B1FF71CE-B899-4B2B-848D-9F12F0C901B6}" type="datetimeFigureOut">
              <a:rPr lang="en-US" smtClean="0"/>
              <a:t>21/06/17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7606D-E5C4-4C2F-8241-EC2663EF1CD4}" type="slidenum">
              <a:rPr lang="en-US" smtClean="0"/>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it-IT" smtClean="0"/>
              <a:t>Fare clic per modificare stile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102CF1CA-F464-4B29-B867-EAF8A9B936E3}" type="datetime1">
              <a:rPr lang="en-US" smtClean="0"/>
              <a:pPr/>
              <a:t>21/06/17</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Content Placeholder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CAE6B357-51B9-47D2-A71D-0D06CB03185D}" type="datetime1">
              <a:rPr lang="en-US" smtClean="0"/>
              <a:pPr/>
              <a:t>21/06/17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it-IT" smtClean="0"/>
              <a:t>Fare clic per modificare stile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p>
            <a:fld id="{058CB827-F132-4DF6-9FB9-4035A4C798EF}" type="datetime1">
              <a:rPr lang="en-US" smtClean="0"/>
              <a:pPr/>
              <a:t>21/06/17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A92A601-7D32-4ED7-AD1A-974B6DDBDCDC}" type="datetime1">
              <a:rPr lang="en-US" smtClean="0"/>
              <a:pPr/>
              <a:t>21/06/17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‹n.›</a:t>
            </a:fld>
            <a:endParaRPr lang="en-US"/>
          </a:p>
        </p:txBody>
      </p:sp>
      <p:sp>
        <p:nvSpPr>
          <p:cNvPr id="9" name="Title 8"/>
          <p:cNvSpPr>
            <a:spLocks noGrp="1"/>
          </p:cNvSpPr>
          <p:nvPr>
            <p:ph type="title"/>
          </p:nvPr>
        </p:nvSpPr>
        <p:spPr>
          <a:xfrm>
            <a:off x="914400" y="1544715"/>
            <a:ext cx="7315200" cy="1154097"/>
          </a:xfrm>
        </p:spPr>
        <p:txBody>
          <a:bodyPr/>
          <a:lstStyle/>
          <a:p>
            <a:r>
              <a:rPr lang="it-IT" smtClean="0"/>
              <a:t>Fare clic per modificare stile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7" name="Date Placeholder 6"/>
          <p:cNvSpPr>
            <a:spLocks noGrp="1"/>
          </p:cNvSpPr>
          <p:nvPr>
            <p:ph type="dt" sz="half" idx="10"/>
          </p:nvPr>
        </p:nvSpPr>
        <p:spPr/>
        <p:txBody>
          <a:bodyPr/>
          <a:lstStyle/>
          <a:p>
            <a:fld id="{63A17B41-4A0C-4639-A132-E5C8F99A4BE8}" type="datetime1">
              <a:rPr lang="en-US" smtClean="0"/>
              <a:pPr/>
              <a:t>21/06/17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8079A4-7AA8-4A4F-87E2-7781EC5097DD}" type="slidenum">
              <a:rPr lang="en-US" smtClean="0"/>
              <a:pPr/>
              <a:t>‹n.›</a:t>
            </a:fld>
            <a:endParaRPr lang="en-US"/>
          </a:p>
        </p:txBody>
      </p:sp>
      <p:sp>
        <p:nvSpPr>
          <p:cNvPr id="10" name="Title 9"/>
          <p:cNvSpPr>
            <a:spLocks noGrp="1"/>
          </p:cNvSpPr>
          <p:nvPr>
            <p:ph type="title"/>
          </p:nvPr>
        </p:nvSpPr>
        <p:spPr>
          <a:xfrm>
            <a:off x="914400" y="1544715"/>
            <a:ext cx="7315200" cy="1154097"/>
          </a:xfrm>
        </p:spPr>
        <p:txBody>
          <a:bodyPr/>
          <a:lstStyle/>
          <a:p>
            <a:r>
              <a:rPr lang="it-IT" smtClean="0"/>
              <a:t>Fare clic per modificare stile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Date Placeholder 2"/>
          <p:cNvSpPr>
            <a:spLocks noGrp="1"/>
          </p:cNvSpPr>
          <p:nvPr>
            <p:ph type="dt" sz="half" idx="10"/>
          </p:nvPr>
        </p:nvSpPr>
        <p:spPr/>
        <p:txBody>
          <a:bodyPr/>
          <a:lstStyle/>
          <a:p>
            <a:fld id="{BE9967FD-6084-4075-993E-77EC8038773F}" type="datetime1">
              <a:rPr lang="en-US" smtClean="0"/>
              <a:pPr/>
              <a:t>21/06/17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8079A4-7AA8-4A4F-87E2-7781EC5097DD}"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988B47-74BA-4873-ADAE-EB0120124E83}" type="datetime1">
              <a:rPr lang="en-US" smtClean="0"/>
              <a:pPr/>
              <a:t>21/06/17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8079A4-7AA8-4A4F-87E2-7781EC5097DD}"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it-IT" smtClean="0"/>
              <a:t>Fare clic per modificare stile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93CF52C1-9A39-494C-9977-BBEFAB872C1F}" type="datetime1">
              <a:rPr lang="en-US" smtClean="0"/>
              <a:pPr/>
              <a:t>21/06/17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it-IT" smtClean="0"/>
              <a:t>Fare clic per modificare stile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CD1EACE2-EA00-4376-9A66-47ABB8B02CF5}" type="datetime1">
              <a:rPr lang="en-US" smtClean="0"/>
              <a:pPr/>
              <a:t>21/06/17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it-IT" smtClean="0"/>
              <a:t>Fare clic per modificare stile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DA47DADC-55EA-4839-91C8-5BCC0EC06F5C}" type="datetime1">
              <a:rPr lang="en-US" smtClean="0"/>
              <a:pPr/>
              <a:t>21/06/17</a:t>
            </a:fld>
            <a:endParaRPr lang="en-US" dirty="0"/>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CE8079A4-7AA8-4A4F-87E2-7781EC5097DD}" type="slidenum">
              <a:rPr lang="en-US" smtClean="0"/>
              <a:pPr/>
              <a:t>‹n.›</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2" r:id="rId10"/>
    <p:sldLayoutId id="2147483671" r:id="rId11"/>
  </p:sldLayoutIdLst>
  <p:hf sldNum="0" hdr="0" ftr="0" dt="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support.office.com/it-it/article/CONVERTI-funzione-CONVERTI-d785bef1-808e-4aac-bdcd-666c810f9af2?ui=it-IT&amp;rs=it-IT&amp;ad=IT"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p:txBody>
          <a:bodyPr/>
          <a:lstStyle/>
          <a:p>
            <a:r>
              <a:rPr lang="it-IT" dirty="0" smtClean="0"/>
              <a:t>Cenni di Excel</a:t>
            </a:r>
            <a:endParaRPr lang="it-IT" dirty="0"/>
          </a:p>
        </p:txBody>
      </p:sp>
      <p:sp>
        <p:nvSpPr>
          <p:cNvPr id="5" name="Sottotitolo 4"/>
          <p:cNvSpPr>
            <a:spLocks noGrp="1"/>
          </p:cNvSpPr>
          <p:nvPr>
            <p:ph type="subTitle" idx="1"/>
          </p:nvPr>
        </p:nvSpPr>
        <p:spPr/>
        <p:txBody>
          <a:bodyPr/>
          <a:lstStyle/>
          <a:p>
            <a:endParaRPr lang="it-IT"/>
          </a:p>
        </p:txBody>
      </p:sp>
    </p:spTree>
    <p:extLst>
      <p:ext uri="{BB962C8B-B14F-4D97-AF65-F5344CB8AC3E}">
        <p14:creationId xmlns:p14="http://schemas.microsoft.com/office/powerpoint/2010/main" val="299838529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Operatori di testo</a:t>
            </a:r>
            <a:endParaRPr lang="it-IT" dirty="0"/>
          </a:p>
        </p:txBody>
      </p:sp>
      <p:sp>
        <p:nvSpPr>
          <p:cNvPr id="3" name="Segnaposto contenuto 2"/>
          <p:cNvSpPr>
            <a:spLocks noGrp="1"/>
          </p:cNvSpPr>
          <p:nvPr>
            <p:ph idx="1"/>
          </p:nvPr>
        </p:nvSpPr>
        <p:spPr/>
        <p:txBody>
          <a:bodyPr/>
          <a:lstStyle/>
          <a:p>
            <a:r>
              <a:rPr lang="it-IT" dirty="0" smtClean="0"/>
              <a:t>Restituisce come output una concatenazione testuale di più celle</a:t>
            </a:r>
          </a:p>
          <a:p>
            <a:r>
              <a:rPr lang="it-IT" dirty="0" smtClean="0">
                <a:solidFill>
                  <a:srgbClr val="FF0000"/>
                </a:solidFill>
              </a:rPr>
              <a:t>&amp;</a:t>
            </a:r>
            <a:r>
              <a:rPr lang="it-IT" dirty="0" smtClean="0"/>
              <a:t> (e commerciale)</a:t>
            </a:r>
          </a:p>
          <a:p>
            <a:r>
              <a:rPr lang="it-IT" dirty="0" smtClean="0"/>
              <a:t>A1&amp;A2</a:t>
            </a:r>
            <a:endParaRPr lang="it-IT" dirty="0"/>
          </a:p>
        </p:txBody>
      </p:sp>
    </p:spTree>
    <p:extLst>
      <p:ext uri="{BB962C8B-B14F-4D97-AF65-F5344CB8AC3E}">
        <p14:creationId xmlns:p14="http://schemas.microsoft.com/office/powerpoint/2010/main" val="2750021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Operatori di riferimento</a:t>
            </a:r>
            <a:endParaRPr lang="it-IT" dirty="0"/>
          </a:p>
        </p:txBody>
      </p:sp>
      <p:sp>
        <p:nvSpPr>
          <p:cNvPr id="3" name="Segnaposto contenuto 2"/>
          <p:cNvSpPr>
            <a:spLocks noGrp="1"/>
          </p:cNvSpPr>
          <p:nvPr>
            <p:ph idx="1"/>
          </p:nvPr>
        </p:nvSpPr>
        <p:spPr/>
        <p:txBody>
          <a:bodyPr/>
          <a:lstStyle/>
          <a:p>
            <a:r>
              <a:rPr lang="it-IT" dirty="0" smtClean="0"/>
              <a:t>Restituiscono come output una selezione di celle</a:t>
            </a:r>
          </a:p>
          <a:p>
            <a:r>
              <a:rPr lang="it-IT" dirty="0" smtClean="0">
                <a:solidFill>
                  <a:srgbClr val="FF0000"/>
                </a:solidFill>
              </a:rPr>
              <a:t>:</a:t>
            </a:r>
          </a:p>
          <a:p>
            <a:pPr lvl="1"/>
            <a:r>
              <a:rPr lang="it-IT" dirty="0" smtClean="0"/>
              <a:t>Combina le estremità di una zona</a:t>
            </a:r>
          </a:p>
          <a:p>
            <a:pPr lvl="1"/>
            <a:r>
              <a:rPr lang="it-IT" dirty="0" smtClean="0"/>
              <a:t>A1:B7</a:t>
            </a:r>
          </a:p>
          <a:p>
            <a:r>
              <a:rPr lang="it-IT" dirty="0" smtClean="0">
                <a:solidFill>
                  <a:srgbClr val="FF0000"/>
                </a:solidFill>
              </a:rPr>
              <a:t>;</a:t>
            </a:r>
            <a:r>
              <a:rPr lang="it-IT" dirty="0" smtClean="0"/>
              <a:t> </a:t>
            </a:r>
          </a:p>
          <a:p>
            <a:pPr lvl="1"/>
            <a:r>
              <a:rPr lang="it-IT" dirty="0" smtClean="0"/>
              <a:t>Combina più zone o celle tra loro, anche distanti</a:t>
            </a:r>
          </a:p>
          <a:p>
            <a:pPr lvl="1"/>
            <a:r>
              <a:rPr lang="it-IT" dirty="0" smtClean="0"/>
              <a:t>A1;A8</a:t>
            </a:r>
          </a:p>
          <a:p>
            <a:r>
              <a:rPr lang="it-IT" dirty="0">
                <a:solidFill>
                  <a:srgbClr val="FF0000"/>
                </a:solidFill>
              </a:rPr>
              <a:t> </a:t>
            </a:r>
            <a:r>
              <a:rPr lang="it-IT" dirty="0" smtClean="0">
                <a:solidFill>
                  <a:srgbClr val="FF0000"/>
                </a:solidFill>
              </a:rPr>
              <a:t> (spazio)</a:t>
            </a:r>
          </a:p>
          <a:p>
            <a:pPr lvl="1"/>
            <a:r>
              <a:rPr lang="it-IT" dirty="0" smtClean="0"/>
              <a:t>Genera un riferimento alle celle in comune tra due zone</a:t>
            </a:r>
            <a:endParaRPr lang="it-IT" dirty="0"/>
          </a:p>
        </p:txBody>
      </p:sp>
    </p:spTree>
    <p:extLst>
      <p:ext uri="{BB962C8B-B14F-4D97-AF65-F5344CB8AC3E}">
        <p14:creationId xmlns:p14="http://schemas.microsoft.com/office/powerpoint/2010/main" val="21221451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Valore assoluto</a:t>
            </a:r>
            <a:endParaRPr lang="it-IT" dirty="0"/>
          </a:p>
        </p:txBody>
      </p:sp>
      <p:sp>
        <p:nvSpPr>
          <p:cNvPr id="3" name="Segnaposto contenuto 2"/>
          <p:cNvSpPr>
            <a:spLocks noGrp="1"/>
          </p:cNvSpPr>
          <p:nvPr>
            <p:ph idx="1"/>
          </p:nvPr>
        </p:nvSpPr>
        <p:spPr/>
        <p:txBody>
          <a:bodyPr/>
          <a:lstStyle/>
          <a:p>
            <a:r>
              <a:rPr lang="it-IT" dirty="0"/>
              <a:t>$B$10</a:t>
            </a:r>
          </a:p>
          <a:p>
            <a:r>
              <a:rPr lang="it-IT" dirty="0" smtClean="0"/>
              <a:t>Per riferirsi a una medesima cella nell’estensione seriale di una formula, usare il valore assoluto</a:t>
            </a:r>
            <a:endParaRPr lang="it-IT" dirty="0"/>
          </a:p>
        </p:txBody>
      </p:sp>
    </p:spTree>
    <p:extLst>
      <p:ext uri="{BB962C8B-B14F-4D97-AF65-F5344CB8AC3E}">
        <p14:creationId xmlns:p14="http://schemas.microsoft.com/office/powerpoint/2010/main" val="48300613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Differenza tra foglio di lavoro e file</a:t>
            </a:r>
            <a:endParaRPr lang="it-IT" dirty="0"/>
          </a:p>
        </p:txBody>
      </p:sp>
      <p:sp>
        <p:nvSpPr>
          <p:cNvPr id="3" name="Segnaposto contenuto 2"/>
          <p:cNvSpPr>
            <a:spLocks noGrp="1"/>
          </p:cNvSpPr>
          <p:nvPr>
            <p:ph idx="1"/>
          </p:nvPr>
        </p:nvSpPr>
        <p:spPr>
          <a:xfrm>
            <a:off x="914400" y="2769834"/>
            <a:ext cx="7315200" cy="3999266"/>
          </a:xfrm>
        </p:spPr>
        <p:txBody>
          <a:bodyPr>
            <a:normAutofit fontScale="92500" lnSpcReduction="20000"/>
          </a:bodyPr>
          <a:lstStyle/>
          <a:p>
            <a:r>
              <a:rPr lang="it-IT" dirty="0" smtClean="0"/>
              <a:t>Il foglio di lavoro è la griglia su cui lavoriamo; è composto da righe e colonne</a:t>
            </a:r>
          </a:p>
          <a:p>
            <a:r>
              <a:rPr lang="it-IT" dirty="0" smtClean="0"/>
              <a:t>Ogni file </a:t>
            </a:r>
            <a:r>
              <a:rPr lang="it-IT" dirty="0" err="1" smtClean="0"/>
              <a:t>excel</a:t>
            </a:r>
            <a:r>
              <a:rPr lang="it-IT" dirty="0" smtClean="0"/>
              <a:t> può contenere più fogli di lavoro; come se si trattasse di una carpetta al cui interno potete riporre più fogli</a:t>
            </a:r>
          </a:p>
          <a:p>
            <a:r>
              <a:rPr lang="it-IT" dirty="0" smtClean="0"/>
              <a:t>In basso è possibile:</a:t>
            </a:r>
          </a:p>
          <a:p>
            <a:pPr lvl="1"/>
            <a:r>
              <a:rPr lang="it-IT" dirty="0" smtClean="0"/>
              <a:t>Aggiungere nuovi fogli </a:t>
            </a:r>
            <a:r>
              <a:rPr lang="it-IT" dirty="0"/>
              <a:t>d</a:t>
            </a:r>
            <a:r>
              <a:rPr lang="it-IT" dirty="0" smtClean="0"/>
              <a:t>i lavoro</a:t>
            </a:r>
            <a:endParaRPr lang="it-IT" dirty="0"/>
          </a:p>
          <a:p>
            <a:pPr lvl="1"/>
            <a:r>
              <a:rPr lang="it-IT" dirty="0" smtClean="0"/>
              <a:t> Passare da un foglio all’altro</a:t>
            </a:r>
          </a:p>
          <a:p>
            <a:pPr lvl="1"/>
            <a:r>
              <a:rPr lang="it-IT" dirty="0" smtClean="0"/>
              <a:t>Cambiare i nomi dei fogli di lavoro</a:t>
            </a:r>
          </a:p>
          <a:p>
            <a:r>
              <a:rPr lang="it-IT" dirty="0" smtClean="0"/>
              <a:t>I fogli di lavoro si apriranno insieme ogni volta che verrà avviato il file in cui sono stati contenuti</a:t>
            </a:r>
          </a:p>
          <a:p>
            <a:r>
              <a:rPr lang="it-IT" dirty="0" smtClean="0"/>
              <a:t>Con usi più avanzati del programma, i fogli di lavoro possono comunicare tra di loro</a:t>
            </a:r>
          </a:p>
          <a:p>
            <a:r>
              <a:rPr lang="it-IT" dirty="0" smtClean="0"/>
              <a:t>Da </a:t>
            </a:r>
            <a:r>
              <a:rPr lang="it-IT" dirty="0" smtClean="0">
                <a:solidFill>
                  <a:srgbClr val="32FF1B"/>
                </a:solidFill>
              </a:rPr>
              <a:t>File&gt;Nuova Cartella di lavoro </a:t>
            </a:r>
            <a:r>
              <a:rPr lang="it-IT" dirty="0" smtClean="0"/>
              <a:t>è invece possibile creare un nuovo file</a:t>
            </a:r>
          </a:p>
          <a:p>
            <a:endParaRPr lang="it-IT" dirty="0"/>
          </a:p>
        </p:txBody>
      </p:sp>
    </p:spTree>
    <p:extLst>
      <p:ext uri="{BB962C8B-B14F-4D97-AF65-F5344CB8AC3E}">
        <p14:creationId xmlns:p14="http://schemas.microsoft.com/office/powerpoint/2010/main" val="221503565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Sintassi delle formule</a:t>
            </a:r>
            <a:endParaRPr lang="it-IT" dirty="0"/>
          </a:p>
        </p:txBody>
      </p:sp>
      <p:sp>
        <p:nvSpPr>
          <p:cNvPr id="3" name="Segnaposto contenuto 2"/>
          <p:cNvSpPr>
            <a:spLocks noGrp="1"/>
          </p:cNvSpPr>
          <p:nvPr>
            <p:ph idx="1"/>
          </p:nvPr>
        </p:nvSpPr>
        <p:spPr/>
        <p:txBody>
          <a:bodyPr/>
          <a:lstStyle/>
          <a:p>
            <a:r>
              <a:rPr lang="it-IT" dirty="0" smtClean="0"/>
              <a:t>Affinché una formula possa funzionare come tale, deve essere scritta in accordo con alcune regole sintattiche:</a:t>
            </a:r>
          </a:p>
          <a:p>
            <a:pPr marL="662940" lvl="1" indent="-342900">
              <a:buFont typeface="+mj-lt"/>
              <a:buAutoNum type="arabicPeriod"/>
            </a:pPr>
            <a:r>
              <a:rPr lang="it-IT" dirty="0" smtClean="0"/>
              <a:t>Deve sempre cominciare con il segno </a:t>
            </a:r>
            <a:r>
              <a:rPr lang="it-IT" dirty="0" smtClean="0">
                <a:solidFill>
                  <a:srgbClr val="FF0000"/>
                </a:solidFill>
              </a:rPr>
              <a:t>=</a:t>
            </a:r>
            <a:r>
              <a:rPr lang="it-IT" dirty="0" smtClean="0"/>
              <a:t> oppure </a:t>
            </a:r>
            <a:r>
              <a:rPr lang="it-IT" dirty="0" smtClean="0">
                <a:solidFill>
                  <a:srgbClr val="FF0000"/>
                </a:solidFill>
              </a:rPr>
              <a:t>+</a:t>
            </a:r>
            <a:r>
              <a:rPr lang="it-IT" dirty="0" smtClean="0"/>
              <a:t> oppure </a:t>
            </a:r>
            <a:r>
              <a:rPr lang="mr-IN" dirty="0" smtClean="0">
                <a:solidFill>
                  <a:srgbClr val="FF0000"/>
                </a:solidFill>
              </a:rPr>
              <a:t>–</a:t>
            </a:r>
            <a:endParaRPr lang="it-IT" dirty="0" smtClean="0">
              <a:solidFill>
                <a:srgbClr val="FF0000"/>
              </a:solidFill>
            </a:endParaRPr>
          </a:p>
          <a:p>
            <a:pPr marL="662940" lvl="1" indent="-342900">
              <a:buFont typeface="+mj-lt"/>
              <a:buAutoNum type="arabicPeriod"/>
            </a:pPr>
            <a:r>
              <a:rPr lang="it-IT" dirty="0" smtClean="0"/>
              <a:t>Dopo andranno inseriti o</a:t>
            </a:r>
          </a:p>
          <a:p>
            <a:pPr lvl="2"/>
            <a:r>
              <a:rPr lang="it-IT" dirty="0" smtClean="0"/>
              <a:t>Valori fissi</a:t>
            </a:r>
          </a:p>
          <a:p>
            <a:pPr lvl="2"/>
            <a:r>
              <a:rPr lang="it-IT" dirty="0" smtClean="0"/>
              <a:t>Riferimenti di celle</a:t>
            </a:r>
          </a:p>
          <a:p>
            <a:pPr lvl="2"/>
            <a:r>
              <a:rPr lang="it-IT" dirty="0" smtClean="0"/>
              <a:t>Operatori di calcolo</a:t>
            </a:r>
          </a:p>
          <a:p>
            <a:pPr lvl="2"/>
            <a:r>
              <a:rPr lang="it-IT" dirty="0" smtClean="0"/>
              <a:t>funzioni</a:t>
            </a:r>
            <a:endParaRPr lang="it-IT" dirty="0"/>
          </a:p>
        </p:txBody>
      </p:sp>
    </p:spTree>
    <p:extLst>
      <p:ext uri="{BB962C8B-B14F-4D97-AF65-F5344CB8AC3E}">
        <p14:creationId xmlns:p14="http://schemas.microsoft.com/office/powerpoint/2010/main" val="382587157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Esercizio di ripasso</a:t>
            </a:r>
            <a:endParaRPr lang="it-IT" dirty="0"/>
          </a:p>
        </p:txBody>
      </p:sp>
      <p:sp>
        <p:nvSpPr>
          <p:cNvPr id="3" name="Segnaposto contenuto 2"/>
          <p:cNvSpPr>
            <a:spLocks noGrp="1"/>
          </p:cNvSpPr>
          <p:nvPr>
            <p:ph idx="1"/>
          </p:nvPr>
        </p:nvSpPr>
        <p:spPr/>
        <p:txBody>
          <a:bodyPr>
            <a:normAutofit lnSpcReduction="10000"/>
          </a:bodyPr>
          <a:lstStyle/>
          <a:p>
            <a:r>
              <a:rPr lang="it-IT" dirty="0" smtClean="0"/>
              <a:t>Consegna:</a:t>
            </a:r>
          </a:p>
          <a:p>
            <a:pPr lvl="1"/>
            <a:r>
              <a:rPr lang="it-IT" dirty="0" smtClean="0"/>
              <a:t>Eliminare (non nascondere) dal nostro file la colonna intitolata “assenze concesse”, ma mantenere invariati i valori della colonna “ore di assenze concesse”</a:t>
            </a:r>
          </a:p>
          <a:p>
            <a:r>
              <a:rPr lang="it-IT" dirty="0" smtClean="0"/>
              <a:t>Soluzione:</a:t>
            </a:r>
          </a:p>
          <a:p>
            <a:pPr lvl="1"/>
            <a:r>
              <a:rPr lang="it-IT" dirty="0" smtClean="0"/>
              <a:t>Ricopiare in una cella sotto il listino prezzi Ore di assenze concesse e in quella adiacente sulla stessa riga 20%</a:t>
            </a:r>
          </a:p>
          <a:p>
            <a:pPr lvl="1"/>
            <a:r>
              <a:rPr lang="it-IT" dirty="0" smtClean="0"/>
              <a:t>Modificare la formula della prima riga della colonna intitolata “Ore di assenze concesse” inserendo, al posto dell’indirizzo di cella delle celle relative alla colonna “assenze concesse”, il valore assoluto della cella in cui abbiamo in precedenza scritto “20%”</a:t>
            </a:r>
          </a:p>
          <a:p>
            <a:pPr lvl="1"/>
            <a:r>
              <a:rPr lang="it-IT" dirty="0" smtClean="0"/>
              <a:t>Cancellare la colonna “assenze concesse”</a:t>
            </a:r>
          </a:p>
          <a:p>
            <a:pPr marL="45720" indent="0">
              <a:buNone/>
            </a:pPr>
            <a:endParaRPr lang="it-IT" dirty="0"/>
          </a:p>
        </p:txBody>
      </p:sp>
    </p:spTree>
    <p:extLst>
      <p:ext uri="{BB962C8B-B14F-4D97-AF65-F5344CB8AC3E}">
        <p14:creationId xmlns:p14="http://schemas.microsoft.com/office/powerpoint/2010/main" val="2263145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p:txBody>
          <a:bodyPr/>
          <a:lstStyle/>
          <a:p>
            <a:r>
              <a:rPr lang="it-IT" dirty="0" smtClean="0"/>
              <a:t>Le funzioni</a:t>
            </a:r>
            <a:endParaRPr lang="it-IT" dirty="0"/>
          </a:p>
        </p:txBody>
      </p:sp>
      <p:sp>
        <p:nvSpPr>
          <p:cNvPr id="5" name="Sottotitolo 4"/>
          <p:cNvSpPr>
            <a:spLocks noGrp="1"/>
          </p:cNvSpPr>
          <p:nvPr>
            <p:ph type="subTitle" idx="1"/>
          </p:nvPr>
        </p:nvSpPr>
        <p:spPr/>
        <p:txBody>
          <a:bodyPr/>
          <a:lstStyle/>
          <a:p>
            <a:endParaRPr lang="it-IT"/>
          </a:p>
        </p:txBody>
      </p:sp>
    </p:spTree>
    <p:extLst>
      <p:ext uri="{BB962C8B-B14F-4D97-AF65-F5344CB8AC3E}">
        <p14:creationId xmlns:p14="http://schemas.microsoft.com/office/powerpoint/2010/main" val="186734385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 su Excel</a:t>
            </a:r>
            <a:endParaRPr lang="it-IT" dirty="0"/>
          </a:p>
        </p:txBody>
      </p:sp>
      <p:sp>
        <p:nvSpPr>
          <p:cNvPr id="3" name="Segnaposto contenuto 2"/>
          <p:cNvSpPr>
            <a:spLocks noGrp="1"/>
          </p:cNvSpPr>
          <p:nvPr>
            <p:ph idx="1"/>
          </p:nvPr>
        </p:nvSpPr>
        <p:spPr/>
        <p:txBody>
          <a:bodyPr/>
          <a:lstStyle/>
          <a:p>
            <a:r>
              <a:rPr lang="it-IT" dirty="0" smtClean="0"/>
              <a:t>“Espressioni che operano su uno o più elementi per ottenere i risultati più velocemente rispetto al tempo impiegato per la scrittura con normali operatori”</a:t>
            </a:r>
          </a:p>
          <a:p>
            <a:r>
              <a:rPr lang="it-IT" dirty="0" smtClean="0"/>
              <a:t>Ovvero, scorciatoie, procedimenti di calcolo che trasformano, nella cella di lavoro, gli input in output attraverso l’elaborazione degli ARGOMENTI</a:t>
            </a:r>
          </a:p>
          <a:p>
            <a:pPr marL="45720" indent="0">
              <a:buNone/>
            </a:pPr>
            <a:endParaRPr lang="it-IT" dirty="0"/>
          </a:p>
        </p:txBody>
      </p:sp>
    </p:spTree>
    <p:extLst>
      <p:ext uri="{BB962C8B-B14F-4D97-AF65-F5344CB8AC3E}">
        <p14:creationId xmlns:p14="http://schemas.microsoft.com/office/powerpoint/2010/main" val="368453912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Argomenti</a:t>
            </a:r>
            <a:endParaRPr lang="it-IT" dirty="0"/>
          </a:p>
        </p:txBody>
      </p:sp>
      <p:sp>
        <p:nvSpPr>
          <p:cNvPr id="3" name="Segnaposto contenuto 2"/>
          <p:cNvSpPr>
            <a:spLocks noGrp="1"/>
          </p:cNvSpPr>
          <p:nvPr>
            <p:ph idx="1"/>
          </p:nvPr>
        </p:nvSpPr>
        <p:spPr/>
        <p:txBody>
          <a:bodyPr/>
          <a:lstStyle/>
          <a:p>
            <a:r>
              <a:rPr lang="it-IT" dirty="0" smtClean="0"/>
              <a:t>Gli argomenti sono i dati previsti per l’inserimento nelle celle di un foglio di calcolo, vengono separati dall’operatore “</a:t>
            </a:r>
            <a:r>
              <a:rPr lang="it-IT" dirty="0" smtClean="0">
                <a:solidFill>
                  <a:srgbClr val="FF0000"/>
                </a:solidFill>
              </a:rPr>
              <a:t>;</a:t>
            </a:r>
            <a:r>
              <a:rPr lang="it-IT" dirty="0" smtClean="0"/>
              <a:t>”. Sono argomenti:</a:t>
            </a:r>
          </a:p>
          <a:p>
            <a:pPr lvl="1"/>
            <a:r>
              <a:rPr lang="it-IT" dirty="0" smtClean="0"/>
              <a:t>Valori </a:t>
            </a:r>
            <a:r>
              <a:rPr lang="it-IT" dirty="0"/>
              <a:t>costanti (3; 4;7; </a:t>
            </a:r>
            <a:r>
              <a:rPr lang="it-IT" dirty="0" err="1"/>
              <a:t>etc</a:t>
            </a:r>
            <a:r>
              <a:rPr lang="mr-IN" dirty="0"/>
              <a:t>…</a:t>
            </a:r>
            <a:r>
              <a:rPr lang="it-IT" dirty="0"/>
              <a:t>)</a:t>
            </a:r>
          </a:p>
          <a:p>
            <a:pPr lvl="1"/>
            <a:r>
              <a:rPr lang="it-IT" dirty="0"/>
              <a:t>Riferimenti a singole celle (A1; B7; C3</a:t>
            </a:r>
            <a:r>
              <a:rPr lang="mr-IN" dirty="0"/>
              <a:t>…</a:t>
            </a:r>
            <a:r>
              <a:rPr lang="it-IT" dirty="0"/>
              <a:t>)</a:t>
            </a:r>
          </a:p>
          <a:p>
            <a:pPr lvl="1"/>
            <a:r>
              <a:rPr lang="it-IT" dirty="0"/>
              <a:t>Riferimenti a blocchi di celle</a:t>
            </a:r>
          </a:p>
          <a:p>
            <a:pPr lvl="1"/>
            <a:r>
              <a:rPr lang="it-IT" dirty="0"/>
              <a:t>Riferimenti </a:t>
            </a:r>
            <a:r>
              <a:rPr lang="it-IT" dirty="0" smtClean="0"/>
              <a:t>misti</a:t>
            </a:r>
          </a:p>
          <a:p>
            <a:pPr lvl="1"/>
            <a:r>
              <a:rPr lang="it-IT" dirty="0" smtClean="0"/>
              <a:t>Testi</a:t>
            </a:r>
          </a:p>
          <a:p>
            <a:pPr lvl="1"/>
            <a:r>
              <a:rPr lang="it-IT" dirty="0" smtClean="0"/>
              <a:t>Altre funzioni (funzioni annidate).</a:t>
            </a:r>
          </a:p>
          <a:p>
            <a:endParaRPr lang="it-IT" dirty="0"/>
          </a:p>
        </p:txBody>
      </p:sp>
    </p:spTree>
    <p:extLst>
      <p:ext uri="{BB962C8B-B14F-4D97-AF65-F5344CB8AC3E}">
        <p14:creationId xmlns:p14="http://schemas.microsoft.com/office/powerpoint/2010/main" val="342193815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Riferimenti a blocchi di celle</a:t>
            </a:r>
            <a:endParaRPr lang="it-IT" dirty="0"/>
          </a:p>
        </p:txBody>
      </p:sp>
      <p:sp>
        <p:nvSpPr>
          <p:cNvPr id="3" name="Segnaposto contenuto 2"/>
          <p:cNvSpPr>
            <a:spLocks noGrp="1"/>
          </p:cNvSpPr>
          <p:nvPr>
            <p:ph idx="1"/>
          </p:nvPr>
        </p:nvSpPr>
        <p:spPr/>
        <p:txBody>
          <a:bodyPr>
            <a:normAutofit/>
          </a:bodyPr>
          <a:lstStyle/>
          <a:p>
            <a:r>
              <a:rPr lang="it-IT" sz="4000" dirty="0" smtClean="0"/>
              <a:t>Contenuto di celle (A1: A7)</a:t>
            </a:r>
          </a:p>
          <a:p>
            <a:r>
              <a:rPr lang="it-IT" sz="4000" dirty="0" smtClean="0"/>
              <a:t>Rettangolo di celle (A1: D7)</a:t>
            </a:r>
          </a:p>
          <a:p>
            <a:r>
              <a:rPr lang="it-IT" sz="4000" dirty="0" smtClean="0"/>
              <a:t>Celle delle righe (2:8)</a:t>
            </a:r>
          </a:p>
          <a:p>
            <a:r>
              <a:rPr lang="it-IT" sz="4000" dirty="0" smtClean="0"/>
              <a:t>Celle delle colonne (A:F)</a:t>
            </a:r>
            <a:endParaRPr lang="it-IT" sz="4000" dirty="0"/>
          </a:p>
        </p:txBody>
      </p:sp>
    </p:spTree>
    <p:extLst>
      <p:ext uri="{BB962C8B-B14F-4D97-AF65-F5344CB8AC3E}">
        <p14:creationId xmlns:p14="http://schemas.microsoft.com/office/powerpoint/2010/main" val="96230833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Definizioni</a:t>
            </a:r>
            <a:endParaRPr lang="it-IT" dirty="0"/>
          </a:p>
        </p:txBody>
      </p:sp>
      <p:sp>
        <p:nvSpPr>
          <p:cNvPr id="3" name="Segnaposto contenuto 2"/>
          <p:cNvSpPr>
            <a:spLocks noGrp="1"/>
          </p:cNvSpPr>
          <p:nvPr>
            <p:ph idx="1"/>
          </p:nvPr>
        </p:nvSpPr>
        <p:spPr/>
        <p:txBody>
          <a:bodyPr/>
          <a:lstStyle/>
          <a:p>
            <a:r>
              <a:rPr lang="it-IT" dirty="0" smtClean="0"/>
              <a:t>Cella= ogni rettangolo di cui è composta una tabella Excel</a:t>
            </a:r>
          </a:p>
          <a:p>
            <a:r>
              <a:rPr lang="it-IT" dirty="0" smtClean="0"/>
              <a:t>Cella attiva= cella selezionata dal cursore (bordata in grassetto)</a:t>
            </a:r>
          </a:p>
          <a:p>
            <a:r>
              <a:rPr lang="it-IT" dirty="0" smtClean="0"/>
              <a:t>Indirizzo di una cella= coppia lettera-numero associata alla cella</a:t>
            </a:r>
          </a:p>
          <a:p>
            <a:r>
              <a:rPr lang="it-IT" dirty="0" smtClean="0"/>
              <a:t>Barra della formula= Barra che riporta:</a:t>
            </a:r>
          </a:p>
          <a:p>
            <a:pPr lvl="1"/>
            <a:r>
              <a:rPr lang="it-IT" dirty="0" smtClean="0"/>
              <a:t>L’indirizzo della cella attiva (ovvero dove ci troviamo nel foglio)</a:t>
            </a:r>
          </a:p>
          <a:p>
            <a:pPr lvl="1"/>
            <a:r>
              <a:rPr lang="it-IT" dirty="0" smtClean="0"/>
              <a:t> il contenuto reale della cella attiva, ovvero la formula-input inserita dall’utente</a:t>
            </a:r>
          </a:p>
          <a:p>
            <a:pPr marL="320040" lvl="1" indent="0">
              <a:buNone/>
            </a:pPr>
            <a:endParaRPr lang="it-IT" dirty="0"/>
          </a:p>
        </p:txBody>
      </p:sp>
    </p:spTree>
    <p:extLst>
      <p:ext uri="{BB962C8B-B14F-4D97-AF65-F5344CB8AC3E}">
        <p14:creationId xmlns:p14="http://schemas.microsoft.com/office/powerpoint/2010/main" val="57169368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Riferimenti misti</a:t>
            </a:r>
            <a:endParaRPr lang="it-IT" dirty="0"/>
          </a:p>
        </p:txBody>
      </p:sp>
      <p:sp>
        <p:nvSpPr>
          <p:cNvPr id="3" name="Segnaposto contenuto 2"/>
          <p:cNvSpPr>
            <a:spLocks noGrp="1"/>
          </p:cNvSpPr>
          <p:nvPr>
            <p:ph idx="1"/>
          </p:nvPr>
        </p:nvSpPr>
        <p:spPr/>
        <p:txBody>
          <a:bodyPr/>
          <a:lstStyle/>
          <a:p>
            <a:r>
              <a:rPr lang="it-IT" dirty="0" smtClean="0"/>
              <a:t>=SOMMA(A1:A7;A10)</a:t>
            </a:r>
          </a:p>
          <a:p>
            <a:pPr marL="45720" indent="0">
              <a:buNone/>
            </a:pPr>
            <a:endParaRPr lang="it-IT" dirty="0"/>
          </a:p>
        </p:txBody>
      </p:sp>
    </p:spTree>
    <p:extLst>
      <p:ext uri="{BB962C8B-B14F-4D97-AF65-F5344CB8AC3E}">
        <p14:creationId xmlns:p14="http://schemas.microsoft.com/office/powerpoint/2010/main" val="298941785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generatore di formule</a:t>
            </a:r>
            <a:endParaRPr lang="it-IT" dirty="0"/>
          </a:p>
        </p:txBody>
      </p:sp>
      <p:sp>
        <p:nvSpPr>
          <p:cNvPr id="3" name="Segnaposto contenuto 2"/>
          <p:cNvSpPr>
            <a:spLocks noGrp="1"/>
          </p:cNvSpPr>
          <p:nvPr>
            <p:ph idx="1"/>
          </p:nvPr>
        </p:nvSpPr>
        <p:spPr/>
        <p:txBody>
          <a:bodyPr/>
          <a:lstStyle/>
          <a:p>
            <a:r>
              <a:rPr lang="it-IT" dirty="0" smtClean="0"/>
              <a:t>Poiché le formule sono tantissime, difficilmente l’utente le conosce tutte; Excel mette dunque a disposizione il “generatore di formule”</a:t>
            </a:r>
          </a:p>
          <a:p>
            <a:r>
              <a:rPr lang="it-IT" dirty="0" smtClean="0"/>
              <a:t>Si tratta di uno strumento in grado di descrivere brevemente lo scopo di una FUNZIONE e di indicarne la corretta sintassi</a:t>
            </a:r>
            <a:endParaRPr lang="it-IT" dirty="0"/>
          </a:p>
        </p:txBody>
      </p:sp>
    </p:spTree>
    <p:extLst>
      <p:ext uri="{BB962C8B-B14F-4D97-AF65-F5344CB8AC3E}">
        <p14:creationId xmlns:p14="http://schemas.microsoft.com/office/powerpoint/2010/main" val="397871818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Sintassi delle formule</a:t>
            </a:r>
            <a:endParaRPr lang="it-IT" dirty="0"/>
          </a:p>
        </p:txBody>
      </p:sp>
      <p:sp>
        <p:nvSpPr>
          <p:cNvPr id="3" name="Segnaposto contenuto 2"/>
          <p:cNvSpPr>
            <a:spLocks noGrp="1"/>
          </p:cNvSpPr>
          <p:nvPr>
            <p:ph idx="1"/>
          </p:nvPr>
        </p:nvSpPr>
        <p:spPr/>
        <p:txBody>
          <a:bodyPr/>
          <a:lstStyle/>
          <a:p>
            <a:r>
              <a:rPr lang="it-IT" dirty="0" smtClean="0"/>
              <a:t>NOMEFUNZIONE (argomento1; argomento2; argomento </a:t>
            </a:r>
            <a:r>
              <a:rPr lang="it-IT" dirty="0" err="1" smtClean="0"/>
              <a:t>N</a:t>
            </a:r>
            <a:r>
              <a:rPr lang="it-IT" dirty="0" smtClean="0"/>
              <a:t>)</a:t>
            </a:r>
          </a:p>
          <a:p>
            <a:r>
              <a:rPr lang="it-IT" dirty="0" smtClean="0"/>
              <a:t>Es. SOMMA(B1; B2)</a:t>
            </a:r>
            <a:endParaRPr lang="it-IT" dirty="0"/>
          </a:p>
        </p:txBody>
      </p:sp>
    </p:spTree>
    <p:extLst>
      <p:ext uri="{BB962C8B-B14F-4D97-AF65-F5344CB8AC3E}">
        <p14:creationId xmlns:p14="http://schemas.microsoft.com/office/powerpoint/2010/main" val="369568134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Categorie:</a:t>
            </a:r>
          </a:p>
          <a:p>
            <a:pPr lvl="1"/>
            <a:r>
              <a:rPr lang="it-IT" dirty="0" smtClean="0"/>
              <a:t>Aritmetiche</a:t>
            </a:r>
          </a:p>
          <a:p>
            <a:pPr lvl="1"/>
            <a:r>
              <a:rPr lang="it-IT" dirty="0" smtClean="0"/>
              <a:t>Database</a:t>
            </a:r>
          </a:p>
          <a:p>
            <a:pPr lvl="1"/>
            <a:r>
              <a:rPr lang="it-IT" dirty="0" smtClean="0"/>
              <a:t>Data e ora</a:t>
            </a:r>
          </a:p>
          <a:p>
            <a:pPr lvl="1"/>
            <a:r>
              <a:rPr lang="it-IT" dirty="0" smtClean="0"/>
              <a:t>Progettazione</a:t>
            </a:r>
          </a:p>
          <a:p>
            <a:pPr lvl="1"/>
            <a:r>
              <a:rPr lang="it-IT" dirty="0" smtClean="0"/>
              <a:t>Finanziarie</a:t>
            </a:r>
          </a:p>
          <a:p>
            <a:pPr lvl="1"/>
            <a:r>
              <a:rPr lang="it-IT" dirty="0" smtClean="0"/>
              <a:t>Informative</a:t>
            </a:r>
          </a:p>
          <a:p>
            <a:pPr lvl="1"/>
            <a:r>
              <a:rPr lang="it-IT" dirty="0" smtClean="0"/>
              <a:t>Logiche</a:t>
            </a:r>
          </a:p>
          <a:p>
            <a:pPr lvl="1"/>
            <a:r>
              <a:rPr lang="it-IT" dirty="0" smtClean="0"/>
              <a:t>Ricerca e riferimento</a:t>
            </a:r>
          </a:p>
          <a:p>
            <a:pPr lvl="1"/>
            <a:r>
              <a:rPr lang="it-IT" dirty="0" smtClean="0"/>
              <a:t>Matematiche e trigonometriche</a:t>
            </a:r>
          </a:p>
          <a:p>
            <a:pPr lvl="1"/>
            <a:r>
              <a:rPr lang="it-IT" dirty="0" smtClean="0"/>
              <a:t>Statistiche</a:t>
            </a:r>
          </a:p>
          <a:p>
            <a:pPr lvl="1"/>
            <a:r>
              <a:rPr lang="it-IT" dirty="0" smtClean="0"/>
              <a:t>Testo</a:t>
            </a:r>
          </a:p>
          <a:p>
            <a:pPr lvl="1"/>
            <a:r>
              <a:rPr lang="it-IT" dirty="0" smtClean="0"/>
              <a:t>Compatibilità</a:t>
            </a:r>
          </a:p>
          <a:p>
            <a:pPr lvl="1"/>
            <a:endParaRPr lang="it-IT" dirty="0" smtClean="0"/>
          </a:p>
        </p:txBody>
      </p:sp>
    </p:spTree>
    <p:extLst>
      <p:ext uri="{BB962C8B-B14F-4D97-AF65-F5344CB8AC3E}">
        <p14:creationId xmlns:p14="http://schemas.microsoft.com/office/powerpoint/2010/main" val="15930423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nodeType="clickEffect">
                                  <p:stCondLst>
                                    <p:cond delay="0"/>
                                  </p:stCondLst>
                                  <p:childTnLst>
                                    <p:anim calcmode="discrete" valueType="str">
                                      <p:cBhvr override="childStyle">
                                        <p:cTn id="6" dur="2000" fill="hold"/>
                                        <p:tgtEl>
                                          <p:spTgt spid="3">
                                            <p:txEl>
                                              <p:pRg st="1" end="1"/>
                                            </p:txEl>
                                          </p:spTgt>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 aritmetiche</a:t>
            </a:r>
            <a:endParaRPr lang="it-IT" dirty="0"/>
          </a:p>
        </p:txBody>
      </p:sp>
      <p:sp>
        <p:nvSpPr>
          <p:cNvPr id="3" name="Segnaposto contenuto 2"/>
          <p:cNvSpPr>
            <a:spLocks noGrp="1"/>
          </p:cNvSpPr>
          <p:nvPr>
            <p:ph idx="1"/>
          </p:nvPr>
        </p:nvSpPr>
        <p:spPr/>
        <p:txBody>
          <a:bodyPr/>
          <a:lstStyle/>
          <a:p>
            <a:r>
              <a:rPr lang="it-IT" dirty="0" smtClean="0"/>
              <a:t>SOMMA</a:t>
            </a:r>
            <a:r>
              <a:rPr lang="it-IT" dirty="0"/>
              <a:t> </a:t>
            </a:r>
            <a:r>
              <a:rPr lang="it-IT" dirty="0" smtClean="0">
                <a:solidFill>
                  <a:srgbClr val="FF0000"/>
                </a:solidFill>
              </a:rPr>
              <a:t>+</a:t>
            </a:r>
            <a:r>
              <a:rPr lang="it-IT" dirty="0" smtClean="0"/>
              <a:t>; SOTTRAZIONE </a:t>
            </a:r>
            <a:r>
              <a:rPr lang="it-IT" dirty="0" smtClean="0">
                <a:solidFill>
                  <a:srgbClr val="FF0000"/>
                </a:solidFill>
              </a:rPr>
              <a:t>-</a:t>
            </a:r>
            <a:r>
              <a:rPr lang="it-IT" dirty="0" smtClean="0"/>
              <a:t>; MOLTIPLICAZIONE</a:t>
            </a:r>
            <a:r>
              <a:rPr lang="it-IT" dirty="0" smtClean="0">
                <a:solidFill>
                  <a:srgbClr val="FF0000"/>
                </a:solidFill>
              </a:rPr>
              <a:t> *</a:t>
            </a:r>
            <a:r>
              <a:rPr lang="it-IT" dirty="0" smtClean="0"/>
              <a:t>; DIVISIONE </a:t>
            </a:r>
            <a:r>
              <a:rPr lang="it-IT" dirty="0" smtClean="0">
                <a:solidFill>
                  <a:srgbClr val="FF0000"/>
                </a:solidFill>
              </a:rPr>
              <a:t>/</a:t>
            </a:r>
          </a:p>
          <a:p>
            <a:r>
              <a:rPr lang="it-IT" dirty="0" smtClean="0"/>
              <a:t>Sintassi:</a:t>
            </a:r>
          </a:p>
          <a:p>
            <a:pPr marL="45720" indent="0">
              <a:buNone/>
            </a:pPr>
            <a:endParaRPr lang="it-IT" dirty="0" smtClean="0">
              <a:solidFill>
                <a:srgbClr val="3366FF"/>
              </a:solidFill>
            </a:endParaRPr>
          </a:p>
          <a:p>
            <a:r>
              <a:rPr lang="it-IT" dirty="0" smtClean="0">
                <a:solidFill>
                  <a:srgbClr val="3366FF"/>
                </a:solidFill>
              </a:rPr>
              <a:t>=SOMMA(B1;B7:B9;B19)</a:t>
            </a:r>
          </a:p>
          <a:p>
            <a:endParaRPr lang="it-IT" dirty="0">
              <a:solidFill>
                <a:srgbClr val="3366FF"/>
              </a:solidFill>
            </a:endParaRPr>
          </a:p>
          <a:p>
            <a:r>
              <a:rPr lang="it-IT" dirty="0" smtClean="0">
                <a:solidFill>
                  <a:srgbClr val="FFFFFF"/>
                </a:solidFill>
              </a:rPr>
              <a:t>Esercizio di verifica: sommiamo il guadagno complessivo e rappresentiamolo in euro</a:t>
            </a:r>
          </a:p>
          <a:p>
            <a:pPr marL="45720" indent="0">
              <a:buNone/>
            </a:pPr>
            <a:endParaRPr lang="it-IT" dirty="0">
              <a:solidFill>
                <a:srgbClr val="3366FF"/>
              </a:solidFill>
            </a:endParaRPr>
          </a:p>
          <a:p>
            <a:pPr marL="45720" indent="0">
              <a:buNone/>
            </a:pPr>
            <a:endParaRPr lang="it-IT" dirty="0" smtClean="0">
              <a:solidFill>
                <a:srgbClr val="FF0000"/>
              </a:solidFill>
            </a:endParaRPr>
          </a:p>
        </p:txBody>
      </p:sp>
    </p:spTree>
    <p:extLst>
      <p:ext uri="{BB962C8B-B14F-4D97-AF65-F5344CB8AC3E}">
        <p14:creationId xmlns:p14="http://schemas.microsoft.com/office/powerpoint/2010/main" val="42434114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Categorie:</a:t>
            </a:r>
          </a:p>
          <a:p>
            <a:pPr lvl="1"/>
            <a:r>
              <a:rPr lang="it-IT" dirty="0" smtClean="0"/>
              <a:t>Aritmetiche</a:t>
            </a:r>
          </a:p>
          <a:p>
            <a:pPr lvl="1"/>
            <a:r>
              <a:rPr lang="it-IT" dirty="0" smtClean="0"/>
              <a:t>Database</a:t>
            </a:r>
          </a:p>
          <a:p>
            <a:pPr lvl="1"/>
            <a:r>
              <a:rPr lang="it-IT" dirty="0" smtClean="0"/>
              <a:t>Data e ora</a:t>
            </a:r>
          </a:p>
          <a:p>
            <a:pPr lvl="1"/>
            <a:r>
              <a:rPr lang="it-IT" dirty="0" smtClean="0"/>
              <a:t>Progettazione</a:t>
            </a:r>
          </a:p>
          <a:p>
            <a:pPr lvl="1"/>
            <a:r>
              <a:rPr lang="it-IT" dirty="0" smtClean="0"/>
              <a:t>Finanziarie</a:t>
            </a:r>
          </a:p>
          <a:p>
            <a:pPr lvl="1"/>
            <a:r>
              <a:rPr lang="it-IT" dirty="0" smtClean="0"/>
              <a:t>Informative</a:t>
            </a:r>
          </a:p>
          <a:p>
            <a:pPr lvl="1"/>
            <a:r>
              <a:rPr lang="it-IT" dirty="0" smtClean="0"/>
              <a:t>Logiche</a:t>
            </a:r>
          </a:p>
          <a:p>
            <a:pPr lvl="1"/>
            <a:r>
              <a:rPr lang="it-IT" dirty="0" smtClean="0"/>
              <a:t>Ricerca e riferimento</a:t>
            </a:r>
          </a:p>
          <a:p>
            <a:pPr lvl="1"/>
            <a:r>
              <a:rPr lang="it-IT" dirty="0" smtClean="0"/>
              <a:t>Matematiche e trigonometriche</a:t>
            </a:r>
          </a:p>
          <a:p>
            <a:pPr lvl="1"/>
            <a:r>
              <a:rPr lang="it-IT" dirty="0" smtClean="0"/>
              <a:t>Statistiche</a:t>
            </a:r>
          </a:p>
          <a:p>
            <a:pPr lvl="1"/>
            <a:r>
              <a:rPr lang="it-IT" dirty="0" smtClean="0"/>
              <a:t>Testo</a:t>
            </a:r>
          </a:p>
          <a:p>
            <a:pPr lvl="1"/>
            <a:r>
              <a:rPr lang="it-IT" dirty="0" smtClean="0"/>
              <a:t>Compatibilità</a:t>
            </a:r>
          </a:p>
          <a:p>
            <a:pPr lvl="1"/>
            <a:endParaRPr lang="it-IT" dirty="0" smtClean="0"/>
          </a:p>
        </p:txBody>
      </p:sp>
    </p:spTree>
    <p:extLst>
      <p:ext uri="{BB962C8B-B14F-4D97-AF65-F5344CB8AC3E}">
        <p14:creationId xmlns:p14="http://schemas.microsoft.com/office/powerpoint/2010/main" val="33765288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nodeType="clickEffect">
                                  <p:stCondLst>
                                    <p:cond delay="0"/>
                                  </p:stCondLst>
                                  <p:childTnLst>
                                    <p:animEffect transition="out" filter="fade">
                                      <p:cBhvr>
                                        <p:cTn id="10" dur="500" tmFilter="0, 0; .2, .5; .8, .5; 1, 0"/>
                                        <p:tgtEl>
                                          <p:spTgt spid="3">
                                            <p:txEl>
                                              <p:pRg st="2" end="2"/>
                                            </p:txEl>
                                          </p:spTgt>
                                        </p:tgtEl>
                                      </p:cBhvr>
                                    </p:animEffect>
                                    <p:animScale>
                                      <p:cBhvr>
                                        <p:cTn id="11" dur="250" autoRev="1" fill="hold"/>
                                        <p:tgtEl>
                                          <p:spTgt spid="3">
                                            <p:txEl>
                                              <p:pRg st="2" end="2"/>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0"/>
            <a:ext cx="7315200" cy="1154097"/>
          </a:xfrm>
        </p:spPr>
        <p:txBody>
          <a:bodyPr/>
          <a:lstStyle/>
          <a:p>
            <a:r>
              <a:rPr lang="it-IT" dirty="0" smtClean="0"/>
              <a:t>Le funzioni “Database”</a:t>
            </a:r>
            <a:endParaRPr lang="it-IT" dirty="0"/>
          </a:p>
        </p:txBody>
      </p:sp>
      <p:sp>
        <p:nvSpPr>
          <p:cNvPr id="3" name="Segnaposto contenuto 2"/>
          <p:cNvSpPr>
            <a:spLocks noGrp="1"/>
          </p:cNvSpPr>
          <p:nvPr>
            <p:ph idx="1"/>
          </p:nvPr>
        </p:nvSpPr>
        <p:spPr>
          <a:xfrm>
            <a:off x="914400" y="1208469"/>
            <a:ext cx="7315200" cy="5649531"/>
          </a:xfrm>
        </p:spPr>
        <p:txBody>
          <a:bodyPr>
            <a:normAutofit/>
          </a:bodyPr>
          <a:lstStyle/>
          <a:p>
            <a:r>
              <a:rPr lang="it-IT" dirty="0" smtClean="0"/>
              <a:t>Sono pensate essenzialmente per facilitare la gestione di database complessi</a:t>
            </a:r>
          </a:p>
          <a:p>
            <a:r>
              <a:rPr lang="it-IT" dirty="0" smtClean="0"/>
              <a:t>Cominciano tutte per “</a:t>
            </a:r>
            <a:r>
              <a:rPr lang="it-IT" dirty="0" smtClean="0">
                <a:solidFill>
                  <a:srgbClr val="3366FF"/>
                </a:solidFill>
              </a:rPr>
              <a:t>DB.</a:t>
            </a:r>
            <a:r>
              <a:rPr lang="it-IT" dirty="0" smtClean="0"/>
              <a:t>”</a:t>
            </a:r>
          </a:p>
          <a:p>
            <a:endParaRPr lang="it-IT" dirty="0"/>
          </a:p>
          <a:p>
            <a:r>
              <a:rPr lang="it-IT" dirty="0" smtClean="0"/>
              <a:t>Es: la funzione “</a:t>
            </a:r>
            <a:r>
              <a:rPr lang="it-IT" dirty="0" smtClean="0">
                <a:solidFill>
                  <a:srgbClr val="3366FF"/>
                </a:solidFill>
              </a:rPr>
              <a:t>=DB.CONTA.VALORI</a:t>
            </a:r>
            <a:r>
              <a:rPr lang="it-IT" dirty="0" smtClean="0"/>
              <a:t>” conta le celle di una colonna che soddisfano i criteri specificati. I. e. se in un database abbiamo 3 colonne con le seguenti intestazioni “studente”; “voto”; “data”; questa funzione potrebbe essere utile per sapere quanti studenti hanno preso un certo voto in una data specifica</a:t>
            </a:r>
          </a:p>
          <a:p>
            <a:endParaRPr lang="it-IT" dirty="0" smtClean="0"/>
          </a:p>
          <a:p>
            <a:r>
              <a:rPr lang="it-IT" dirty="0" smtClean="0"/>
              <a:t>Sintassi:</a:t>
            </a:r>
          </a:p>
          <a:p>
            <a:pPr marL="45720" indent="0" algn="ctr">
              <a:buNone/>
            </a:pPr>
            <a:r>
              <a:rPr lang="it-IT" dirty="0" smtClean="0">
                <a:solidFill>
                  <a:srgbClr val="3366FF"/>
                </a:solidFill>
              </a:rPr>
              <a:t>=DB.CONTA.VALORI(</a:t>
            </a:r>
            <a:r>
              <a:rPr lang="it-IT" dirty="0" err="1" smtClean="0">
                <a:solidFill>
                  <a:srgbClr val="3366FF"/>
                </a:solidFill>
              </a:rPr>
              <a:t>database;campo;criteri</a:t>
            </a:r>
            <a:r>
              <a:rPr lang="it-IT" dirty="0" smtClean="0">
                <a:solidFill>
                  <a:srgbClr val="3366FF"/>
                </a:solidFill>
              </a:rPr>
              <a:t>)</a:t>
            </a:r>
          </a:p>
          <a:p>
            <a:pPr algn="just"/>
            <a:endParaRPr lang="it-IT" dirty="0" smtClean="0"/>
          </a:p>
          <a:p>
            <a:pPr algn="just"/>
            <a:r>
              <a:rPr lang="it-IT" dirty="0" smtClean="0"/>
              <a:t>Esempio pratico: quanti studenti della triennale hanno richiesto il corso da 30 ore?</a:t>
            </a:r>
          </a:p>
        </p:txBody>
      </p:sp>
    </p:spTree>
    <p:extLst>
      <p:ext uri="{BB962C8B-B14F-4D97-AF65-F5344CB8AC3E}">
        <p14:creationId xmlns:p14="http://schemas.microsoft.com/office/powerpoint/2010/main" val="22683459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0"/>
            <a:ext cx="7315200" cy="1154097"/>
          </a:xfrm>
        </p:spPr>
        <p:txBody>
          <a:bodyPr/>
          <a:lstStyle/>
          <a:p>
            <a:r>
              <a:rPr lang="it-IT" dirty="0" smtClean="0"/>
              <a:t>Le funzioni “Database”</a:t>
            </a:r>
            <a:endParaRPr lang="it-IT" dirty="0"/>
          </a:p>
        </p:txBody>
      </p:sp>
      <p:sp>
        <p:nvSpPr>
          <p:cNvPr id="3" name="Segnaposto contenuto 2"/>
          <p:cNvSpPr>
            <a:spLocks noGrp="1"/>
          </p:cNvSpPr>
          <p:nvPr>
            <p:ph idx="1"/>
          </p:nvPr>
        </p:nvSpPr>
        <p:spPr>
          <a:xfrm>
            <a:off x="914400" y="1208469"/>
            <a:ext cx="7315200" cy="5649531"/>
          </a:xfrm>
        </p:spPr>
        <p:txBody>
          <a:bodyPr>
            <a:normAutofit lnSpcReduction="10000"/>
          </a:bodyPr>
          <a:lstStyle/>
          <a:p>
            <a:pPr marL="45720" indent="0">
              <a:buNone/>
            </a:pPr>
            <a:r>
              <a:rPr lang="it-IT" dirty="0" smtClean="0"/>
              <a:t>Sintassi:</a:t>
            </a:r>
          </a:p>
          <a:p>
            <a:pPr marL="45720" indent="0" algn="ctr">
              <a:buNone/>
            </a:pPr>
            <a:r>
              <a:rPr lang="it-IT" dirty="0">
                <a:solidFill>
                  <a:srgbClr val="FF0000"/>
                </a:solidFill>
              </a:rPr>
              <a:t>=</a:t>
            </a:r>
            <a:r>
              <a:rPr lang="it-IT" dirty="0">
                <a:solidFill>
                  <a:srgbClr val="FFFF00"/>
                </a:solidFill>
              </a:rPr>
              <a:t>DB.CONTA.VALORI</a:t>
            </a:r>
            <a:r>
              <a:rPr lang="it-IT" dirty="0">
                <a:solidFill>
                  <a:srgbClr val="FF0000"/>
                </a:solidFill>
              </a:rPr>
              <a:t>(</a:t>
            </a:r>
            <a:r>
              <a:rPr lang="it-IT" dirty="0" err="1">
                <a:solidFill>
                  <a:srgbClr val="2FF915"/>
                </a:solidFill>
              </a:rPr>
              <a:t>database</a:t>
            </a:r>
            <a:r>
              <a:rPr lang="it-IT" dirty="0" err="1">
                <a:solidFill>
                  <a:srgbClr val="FF0000"/>
                </a:solidFill>
              </a:rPr>
              <a:t>;</a:t>
            </a:r>
            <a:r>
              <a:rPr lang="it-IT" dirty="0" err="1">
                <a:solidFill>
                  <a:srgbClr val="DB00FF"/>
                </a:solidFill>
              </a:rPr>
              <a:t>campo</a:t>
            </a:r>
            <a:r>
              <a:rPr lang="it-IT" dirty="0" err="1">
                <a:solidFill>
                  <a:srgbClr val="FF0000"/>
                </a:solidFill>
              </a:rPr>
              <a:t>;</a:t>
            </a:r>
            <a:r>
              <a:rPr lang="it-IT" dirty="0" err="1">
                <a:solidFill>
                  <a:srgbClr val="23FFFD"/>
                </a:solidFill>
              </a:rPr>
              <a:t>criteri</a:t>
            </a:r>
            <a:r>
              <a:rPr lang="it-IT" dirty="0">
                <a:solidFill>
                  <a:srgbClr val="FF0000"/>
                </a:solidFill>
              </a:rPr>
              <a:t>)</a:t>
            </a:r>
          </a:p>
          <a:p>
            <a:pPr algn="just"/>
            <a:endParaRPr lang="it-IT" dirty="0" smtClean="0"/>
          </a:p>
          <a:p>
            <a:pPr algn="just"/>
            <a:r>
              <a:rPr lang="it-IT" dirty="0" smtClean="0"/>
              <a:t>Esempio pratico: quanti studenti della triennale hanno richiesto il corso da 30 ore?</a:t>
            </a:r>
          </a:p>
          <a:p>
            <a:pPr marL="45720" indent="0" algn="just">
              <a:buNone/>
            </a:pPr>
            <a:endParaRPr lang="it-IT" dirty="0"/>
          </a:p>
          <a:p>
            <a:pPr marL="45720" indent="0" algn="just">
              <a:buNone/>
            </a:pPr>
            <a:r>
              <a:rPr lang="it-IT" dirty="0" smtClean="0"/>
              <a:t>Spiegazione sintassi:</a:t>
            </a:r>
          </a:p>
          <a:p>
            <a:pPr algn="just"/>
            <a:endParaRPr lang="it-IT" dirty="0" smtClean="0"/>
          </a:p>
          <a:p>
            <a:pPr algn="just"/>
            <a:r>
              <a:rPr lang="it-IT" dirty="0" smtClean="0">
                <a:solidFill>
                  <a:srgbClr val="FFFF00"/>
                </a:solidFill>
              </a:rPr>
              <a:t>=DB.CONTA.VALORI</a:t>
            </a:r>
            <a:r>
              <a:rPr lang="it-IT" dirty="0" smtClean="0">
                <a:sym typeface="Wingdings"/>
              </a:rPr>
              <a:t> nome della funzione</a:t>
            </a:r>
          </a:p>
          <a:p>
            <a:pPr algn="just"/>
            <a:r>
              <a:rPr lang="it-IT" dirty="0" smtClean="0">
                <a:solidFill>
                  <a:srgbClr val="2FF915"/>
                </a:solidFill>
              </a:rPr>
              <a:t>database </a:t>
            </a:r>
            <a:r>
              <a:rPr lang="it-IT" dirty="0" smtClean="0">
                <a:solidFill>
                  <a:srgbClr val="2FF915"/>
                </a:solidFill>
                <a:sym typeface="Wingdings"/>
              </a:rPr>
              <a:t> inserire tramite gli indirizzi di cella i riferimenti al database da cui intendiamo trarre le informazioni</a:t>
            </a:r>
          </a:p>
          <a:p>
            <a:pPr algn="just"/>
            <a:r>
              <a:rPr lang="it-IT" dirty="0">
                <a:solidFill>
                  <a:srgbClr val="DB00FF"/>
                </a:solidFill>
                <a:sym typeface="Wingdings"/>
              </a:rPr>
              <a:t>campo  può essere lasciato vuoto se ciò che cerchiamo è scritto nel database di </a:t>
            </a:r>
            <a:r>
              <a:rPr lang="it-IT" dirty="0" smtClean="0">
                <a:solidFill>
                  <a:srgbClr val="DB00FF"/>
                </a:solidFill>
                <a:sym typeface="Wingdings"/>
              </a:rPr>
              <a:t>partenza </a:t>
            </a:r>
            <a:endParaRPr lang="it-IT" dirty="0">
              <a:solidFill>
                <a:srgbClr val="DB00FF"/>
              </a:solidFill>
              <a:sym typeface="Wingdings"/>
            </a:endParaRPr>
          </a:p>
          <a:p>
            <a:pPr algn="just"/>
            <a:r>
              <a:rPr lang="it-IT" dirty="0" smtClean="0">
                <a:solidFill>
                  <a:srgbClr val="DB00FF"/>
                </a:solidFill>
                <a:sym typeface="Wingdings"/>
              </a:rPr>
              <a:t>campo  inserire l’etichetta della colonna su cui cerchiamo i parametri nuovi</a:t>
            </a:r>
          </a:p>
          <a:p>
            <a:pPr algn="just"/>
            <a:r>
              <a:rPr lang="it-IT" dirty="0">
                <a:solidFill>
                  <a:srgbClr val="23FFFD"/>
                </a:solidFill>
                <a:sym typeface="Wingdings"/>
              </a:rPr>
              <a:t>criteri  inserire tramite gli indirizzi di cella i riferimenti del database in cui inseriremo i nostri parametri</a:t>
            </a:r>
            <a:endParaRPr lang="it-IT" dirty="0">
              <a:solidFill>
                <a:srgbClr val="23FFFD"/>
              </a:solidFill>
            </a:endParaRPr>
          </a:p>
          <a:p>
            <a:pPr marL="45720" indent="0" algn="just">
              <a:buNone/>
            </a:pPr>
            <a:endParaRPr lang="it-IT" dirty="0" smtClean="0">
              <a:solidFill>
                <a:srgbClr val="DB00FF"/>
              </a:solidFill>
              <a:sym typeface="Wingdings"/>
            </a:endParaRPr>
          </a:p>
          <a:p>
            <a:pPr algn="just"/>
            <a:endParaRPr lang="it-IT" dirty="0" smtClean="0">
              <a:solidFill>
                <a:srgbClr val="DB00FF"/>
              </a:solidFill>
              <a:sym typeface="Wingdings"/>
            </a:endParaRPr>
          </a:p>
          <a:p>
            <a:pPr algn="just"/>
            <a:endParaRPr lang="it-IT" dirty="0" smtClean="0">
              <a:solidFill>
                <a:srgbClr val="2FF915"/>
              </a:solidFill>
            </a:endParaRPr>
          </a:p>
        </p:txBody>
      </p:sp>
    </p:spTree>
    <p:extLst>
      <p:ext uri="{BB962C8B-B14F-4D97-AF65-F5344CB8AC3E}">
        <p14:creationId xmlns:p14="http://schemas.microsoft.com/office/powerpoint/2010/main" val="269744749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0"/>
            <a:ext cx="7315200" cy="1154097"/>
          </a:xfrm>
        </p:spPr>
        <p:txBody>
          <a:bodyPr/>
          <a:lstStyle/>
          <a:p>
            <a:r>
              <a:rPr lang="it-IT" dirty="0" smtClean="0"/>
              <a:t>Le funzioni “Database”</a:t>
            </a:r>
            <a:endParaRPr lang="it-IT" dirty="0"/>
          </a:p>
        </p:txBody>
      </p:sp>
      <p:sp>
        <p:nvSpPr>
          <p:cNvPr id="3" name="Segnaposto contenuto 2"/>
          <p:cNvSpPr>
            <a:spLocks noGrp="1"/>
          </p:cNvSpPr>
          <p:nvPr>
            <p:ph idx="1"/>
          </p:nvPr>
        </p:nvSpPr>
        <p:spPr>
          <a:xfrm>
            <a:off x="914400" y="1208469"/>
            <a:ext cx="7315200" cy="5649531"/>
          </a:xfrm>
        </p:spPr>
        <p:txBody>
          <a:bodyPr>
            <a:normAutofit/>
          </a:bodyPr>
          <a:lstStyle/>
          <a:p>
            <a:pPr marL="45720" indent="0">
              <a:buNone/>
            </a:pPr>
            <a:r>
              <a:rPr lang="it-IT" dirty="0" smtClean="0"/>
              <a:t>Sintassi</a:t>
            </a:r>
            <a:r>
              <a:rPr lang="it-IT" dirty="0"/>
              <a:t>:</a:t>
            </a:r>
          </a:p>
          <a:p>
            <a:pPr marL="45720" indent="0" algn="ctr">
              <a:buNone/>
            </a:pPr>
            <a:r>
              <a:rPr lang="it-IT" dirty="0">
                <a:solidFill>
                  <a:srgbClr val="FF0000"/>
                </a:solidFill>
              </a:rPr>
              <a:t>=</a:t>
            </a:r>
            <a:r>
              <a:rPr lang="it-IT" dirty="0">
                <a:solidFill>
                  <a:srgbClr val="FFFF00"/>
                </a:solidFill>
              </a:rPr>
              <a:t>DB.CONTA.VALORI</a:t>
            </a:r>
            <a:r>
              <a:rPr lang="it-IT" dirty="0">
                <a:solidFill>
                  <a:srgbClr val="FF0000"/>
                </a:solidFill>
              </a:rPr>
              <a:t>(</a:t>
            </a:r>
            <a:r>
              <a:rPr lang="it-IT" dirty="0" err="1">
                <a:solidFill>
                  <a:srgbClr val="2FF915"/>
                </a:solidFill>
              </a:rPr>
              <a:t>database</a:t>
            </a:r>
            <a:r>
              <a:rPr lang="it-IT" dirty="0" err="1">
                <a:solidFill>
                  <a:srgbClr val="FF0000"/>
                </a:solidFill>
              </a:rPr>
              <a:t>;</a:t>
            </a:r>
            <a:r>
              <a:rPr lang="it-IT" dirty="0" err="1">
                <a:solidFill>
                  <a:srgbClr val="DB00FF"/>
                </a:solidFill>
              </a:rPr>
              <a:t>campo</a:t>
            </a:r>
            <a:r>
              <a:rPr lang="it-IT" dirty="0" err="1">
                <a:solidFill>
                  <a:srgbClr val="FF0000"/>
                </a:solidFill>
              </a:rPr>
              <a:t>;</a:t>
            </a:r>
            <a:r>
              <a:rPr lang="it-IT" dirty="0" err="1">
                <a:solidFill>
                  <a:srgbClr val="23FFFD"/>
                </a:solidFill>
              </a:rPr>
              <a:t>criteri</a:t>
            </a:r>
            <a:r>
              <a:rPr lang="it-IT" dirty="0">
                <a:solidFill>
                  <a:srgbClr val="FF0000"/>
                </a:solidFill>
              </a:rPr>
              <a:t>)</a:t>
            </a:r>
          </a:p>
          <a:p>
            <a:pPr marL="45720" indent="0" algn="just">
              <a:buNone/>
            </a:pPr>
            <a:endParaRPr lang="it-IT" dirty="0" smtClean="0"/>
          </a:p>
          <a:p>
            <a:pPr algn="just"/>
            <a:r>
              <a:rPr lang="it-IT" dirty="0" smtClean="0"/>
              <a:t>Esempio pratico: quanti studenti della triennale hanno richiesto il corso da 30 ore?</a:t>
            </a:r>
          </a:p>
          <a:p>
            <a:pPr marL="45720" indent="0" algn="just">
              <a:buNone/>
            </a:pPr>
            <a:endParaRPr lang="it-IT" dirty="0"/>
          </a:p>
          <a:p>
            <a:pPr marL="45720" indent="0" algn="just">
              <a:buNone/>
            </a:pPr>
            <a:r>
              <a:rPr lang="it-IT" dirty="0" smtClean="0"/>
              <a:t>Spiegazione sintassi:</a:t>
            </a:r>
          </a:p>
          <a:p>
            <a:pPr algn="just"/>
            <a:endParaRPr lang="it-IT" dirty="0" smtClean="0"/>
          </a:p>
          <a:p>
            <a:pPr algn="just"/>
            <a:r>
              <a:rPr lang="it-IT" dirty="0" smtClean="0">
                <a:solidFill>
                  <a:srgbClr val="DB00FF"/>
                </a:solidFill>
                <a:sym typeface="Wingdings"/>
              </a:rPr>
              <a:t>campo  può essere lasciato vuoto se ciò che cerchiamo è scritto nel database di partenza</a:t>
            </a:r>
          </a:p>
          <a:p>
            <a:pPr algn="just"/>
            <a:r>
              <a:rPr lang="it-IT" dirty="0" smtClean="0"/>
              <a:t>Nel nostro database di partenza sono presenti sia il dato “Triennale”, sia il dato “30”; pertanto possiamo non inserire l’argomento </a:t>
            </a:r>
            <a:r>
              <a:rPr lang="it-IT" dirty="0" smtClean="0">
                <a:solidFill>
                  <a:srgbClr val="DB00FF"/>
                </a:solidFill>
              </a:rPr>
              <a:t>campo</a:t>
            </a:r>
          </a:p>
          <a:p>
            <a:pPr algn="just"/>
            <a:r>
              <a:rPr lang="it-IT" dirty="0" smtClean="0">
                <a:solidFill>
                  <a:srgbClr val="FFFFFF"/>
                </a:solidFill>
              </a:rPr>
              <a:t>In questo caso la sintassi sarà:</a:t>
            </a:r>
          </a:p>
          <a:p>
            <a:pPr lvl="1" algn="just"/>
            <a:r>
              <a:rPr lang="it-IT" dirty="0" smtClean="0"/>
              <a:t>=DB.CONTA.VALORI(</a:t>
            </a:r>
            <a:r>
              <a:rPr lang="it-IT" dirty="0" smtClean="0">
                <a:solidFill>
                  <a:srgbClr val="FFFFFF"/>
                </a:solidFill>
              </a:rPr>
              <a:t>database</a:t>
            </a:r>
            <a:r>
              <a:rPr lang="it-IT" dirty="0" smtClean="0">
                <a:solidFill>
                  <a:srgbClr val="DB00FF"/>
                </a:solidFill>
              </a:rPr>
              <a:t>;;</a:t>
            </a:r>
            <a:r>
              <a:rPr lang="it-IT" dirty="0" smtClean="0">
                <a:solidFill>
                  <a:srgbClr val="FFFFFF"/>
                </a:solidFill>
              </a:rPr>
              <a:t>criteri)</a:t>
            </a:r>
          </a:p>
        </p:txBody>
      </p:sp>
    </p:spTree>
    <p:extLst>
      <p:ext uri="{BB962C8B-B14F-4D97-AF65-F5344CB8AC3E}">
        <p14:creationId xmlns:p14="http://schemas.microsoft.com/office/powerpoint/2010/main" val="84655259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0"/>
            <a:ext cx="7315200" cy="1154097"/>
          </a:xfrm>
        </p:spPr>
        <p:txBody>
          <a:bodyPr/>
          <a:lstStyle/>
          <a:p>
            <a:r>
              <a:rPr lang="it-IT" dirty="0" smtClean="0"/>
              <a:t>Le funzioni “Database”</a:t>
            </a:r>
            <a:endParaRPr lang="it-IT" dirty="0"/>
          </a:p>
        </p:txBody>
      </p:sp>
      <p:sp>
        <p:nvSpPr>
          <p:cNvPr id="3" name="Segnaposto contenuto 2"/>
          <p:cNvSpPr>
            <a:spLocks noGrp="1"/>
          </p:cNvSpPr>
          <p:nvPr>
            <p:ph idx="1"/>
          </p:nvPr>
        </p:nvSpPr>
        <p:spPr>
          <a:xfrm>
            <a:off x="914400" y="1208469"/>
            <a:ext cx="7315200" cy="5649531"/>
          </a:xfrm>
        </p:spPr>
        <p:txBody>
          <a:bodyPr>
            <a:normAutofit fontScale="92500" lnSpcReduction="20000"/>
          </a:bodyPr>
          <a:lstStyle/>
          <a:p>
            <a:pPr marL="45720" indent="0">
              <a:buNone/>
            </a:pPr>
            <a:r>
              <a:rPr lang="it-IT" dirty="0"/>
              <a:t>Sintassi:</a:t>
            </a:r>
          </a:p>
          <a:p>
            <a:pPr marL="45720" indent="0" algn="ctr">
              <a:buNone/>
            </a:pPr>
            <a:r>
              <a:rPr lang="it-IT" dirty="0">
                <a:solidFill>
                  <a:srgbClr val="FF0000"/>
                </a:solidFill>
              </a:rPr>
              <a:t>=</a:t>
            </a:r>
            <a:r>
              <a:rPr lang="it-IT" dirty="0">
                <a:solidFill>
                  <a:srgbClr val="FFFF00"/>
                </a:solidFill>
              </a:rPr>
              <a:t>DB.CONTA.VALORI</a:t>
            </a:r>
            <a:r>
              <a:rPr lang="it-IT" dirty="0">
                <a:solidFill>
                  <a:srgbClr val="FF0000"/>
                </a:solidFill>
              </a:rPr>
              <a:t>(</a:t>
            </a:r>
            <a:r>
              <a:rPr lang="it-IT" dirty="0" err="1">
                <a:solidFill>
                  <a:srgbClr val="2FF915"/>
                </a:solidFill>
              </a:rPr>
              <a:t>database</a:t>
            </a:r>
            <a:r>
              <a:rPr lang="it-IT" dirty="0" err="1">
                <a:solidFill>
                  <a:srgbClr val="FF0000"/>
                </a:solidFill>
              </a:rPr>
              <a:t>;</a:t>
            </a:r>
            <a:r>
              <a:rPr lang="it-IT" dirty="0" err="1">
                <a:solidFill>
                  <a:srgbClr val="DB00FF"/>
                </a:solidFill>
              </a:rPr>
              <a:t>campo</a:t>
            </a:r>
            <a:r>
              <a:rPr lang="it-IT" dirty="0" err="1">
                <a:solidFill>
                  <a:srgbClr val="FF0000"/>
                </a:solidFill>
              </a:rPr>
              <a:t>;</a:t>
            </a:r>
            <a:r>
              <a:rPr lang="it-IT" dirty="0" err="1">
                <a:solidFill>
                  <a:srgbClr val="23FFFD"/>
                </a:solidFill>
              </a:rPr>
              <a:t>criteri</a:t>
            </a:r>
            <a:r>
              <a:rPr lang="it-IT" dirty="0">
                <a:solidFill>
                  <a:srgbClr val="FF0000"/>
                </a:solidFill>
              </a:rPr>
              <a:t>)</a:t>
            </a:r>
          </a:p>
          <a:p>
            <a:pPr marL="45720" indent="0" algn="just">
              <a:buNone/>
            </a:pPr>
            <a:endParaRPr lang="it-IT" dirty="0" smtClean="0"/>
          </a:p>
          <a:p>
            <a:pPr algn="just"/>
            <a:r>
              <a:rPr lang="it-IT" dirty="0" smtClean="0"/>
              <a:t>Esempio pratico: quanti studenti della triennale si sono iscritti al CLAM?</a:t>
            </a:r>
          </a:p>
          <a:p>
            <a:pPr marL="45720" indent="0" algn="just">
              <a:buNone/>
            </a:pPr>
            <a:endParaRPr lang="it-IT" dirty="0"/>
          </a:p>
          <a:p>
            <a:pPr marL="45720" indent="0" algn="just">
              <a:buNone/>
            </a:pPr>
            <a:r>
              <a:rPr lang="it-IT" dirty="0" smtClean="0"/>
              <a:t>Spiegazione sintassi:</a:t>
            </a:r>
          </a:p>
          <a:p>
            <a:pPr algn="just"/>
            <a:endParaRPr lang="it-IT" dirty="0" smtClean="0"/>
          </a:p>
          <a:p>
            <a:pPr algn="just"/>
            <a:r>
              <a:rPr lang="it-IT" dirty="0">
                <a:solidFill>
                  <a:srgbClr val="DB00FF"/>
                </a:solidFill>
                <a:sym typeface="Wingdings"/>
              </a:rPr>
              <a:t>campo  inserire </a:t>
            </a:r>
            <a:r>
              <a:rPr lang="it-IT" dirty="0" smtClean="0">
                <a:solidFill>
                  <a:srgbClr val="DB00FF"/>
                </a:solidFill>
                <a:sym typeface="Wingdings"/>
              </a:rPr>
              <a:t>l’etichetta della </a:t>
            </a:r>
            <a:r>
              <a:rPr lang="it-IT" dirty="0">
                <a:solidFill>
                  <a:srgbClr val="DB00FF"/>
                </a:solidFill>
                <a:sym typeface="Wingdings"/>
              </a:rPr>
              <a:t>colonna su cui cerchiamo i parametri nuovi</a:t>
            </a:r>
          </a:p>
          <a:p>
            <a:pPr algn="just"/>
            <a:r>
              <a:rPr lang="it-IT" dirty="0" smtClean="0"/>
              <a:t>Nel nostro database di partenza è presente il dato “Triennale”; ma non c’è un dato esplicito che si riferisce a chi non è iscritto al CLAM; pertanto ce lo dobbiamo inventare</a:t>
            </a:r>
          </a:p>
          <a:p>
            <a:pPr algn="just"/>
            <a:r>
              <a:rPr lang="it-IT" dirty="0" smtClean="0"/>
              <a:t>È iscritto al CLAM chi ha richiesto almeno 1 ora di corso</a:t>
            </a:r>
          </a:p>
          <a:p>
            <a:pPr algn="just"/>
            <a:r>
              <a:rPr lang="it-IT" dirty="0" smtClean="0"/>
              <a:t>Al momento della creazione dei </a:t>
            </a:r>
            <a:r>
              <a:rPr lang="it-IT" dirty="0">
                <a:solidFill>
                  <a:srgbClr val="23FFFD"/>
                </a:solidFill>
              </a:rPr>
              <a:t>criteri</a:t>
            </a:r>
            <a:r>
              <a:rPr lang="it-IT" dirty="0" smtClean="0"/>
              <a:t> inseriremo nella colonna “Ore di corso richieste” il valore &gt;1 </a:t>
            </a:r>
          </a:p>
          <a:p>
            <a:pPr algn="just"/>
            <a:r>
              <a:rPr lang="it-IT" dirty="0" smtClean="0"/>
              <a:t>Poiché dunque “Ore di corso richieste” è la colonna in cui c’è il nostro parametro nuovo, essa sarà il nostro </a:t>
            </a:r>
            <a:r>
              <a:rPr lang="it-IT" dirty="0" smtClean="0">
                <a:solidFill>
                  <a:srgbClr val="DB00FF"/>
                </a:solidFill>
              </a:rPr>
              <a:t>campo</a:t>
            </a:r>
          </a:p>
          <a:p>
            <a:pPr algn="just"/>
            <a:r>
              <a:rPr lang="it-IT" dirty="0" smtClean="0">
                <a:solidFill>
                  <a:srgbClr val="FFFFFF"/>
                </a:solidFill>
              </a:rPr>
              <a:t>In questo caso la sintassi sarà:</a:t>
            </a:r>
          </a:p>
          <a:p>
            <a:pPr lvl="1" algn="just"/>
            <a:r>
              <a:rPr lang="it-IT" dirty="0" smtClean="0"/>
              <a:t>=DB.CONTA.VALORI(</a:t>
            </a:r>
            <a:r>
              <a:rPr lang="it-IT" dirty="0" err="1" smtClean="0">
                <a:solidFill>
                  <a:srgbClr val="FFFFFF"/>
                </a:solidFill>
              </a:rPr>
              <a:t>database;</a:t>
            </a:r>
            <a:r>
              <a:rPr lang="it-IT" dirty="0" err="1" smtClean="0">
                <a:solidFill>
                  <a:srgbClr val="DB00FF"/>
                </a:solidFill>
              </a:rPr>
              <a:t>”Ore</a:t>
            </a:r>
            <a:r>
              <a:rPr lang="it-IT" dirty="0" smtClean="0">
                <a:solidFill>
                  <a:srgbClr val="DB00FF"/>
                </a:solidFill>
              </a:rPr>
              <a:t> di corso </a:t>
            </a:r>
            <a:r>
              <a:rPr lang="it-IT" dirty="0" err="1" smtClean="0">
                <a:solidFill>
                  <a:srgbClr val="DB00FF"/>
                </a:solidFill>
              </a:rPr>
              <a:t>richieste”</a:t>
            </a:r>
            <a:r>
              <a:rPr lang="it-IT" dirty="0" err="1" smtClean="0">
                <a:solidFill>
                  <a:srgbClr val="FFFFFF"/>
                </a:solidFill>
              </a:rPr>
              <a:t>;criteri</a:t>
            </a:r>
            <a:r>
              <a:rPr lang="it-IT" dirty="0" smtClean="0">
                <a:solidFill>
                  <a:srgbClr val="FFFFFF"/>
                </a:solidFill>
              </a:rPr>
              <a:t>)</a:t>
            </a:r>
          </a:p>
        </p:txBody>
      </p:sp>
    </p:spTree>
    <p:extLst>
      <p:ext uri="{BB962C8B-B14F-4D97-AF65-F5344CB8AC3E}">
        <p14:creationId xmlns:p14="http://schemas.microsoft.com/office/powerpoint/2010/main" val="206370488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0"/>
            <a:ext cx="7315200" cy="1154097"/>
          </a:xfrm>
        </p:spPr>
        <p:txBody>
          <a:bodyPr/>
          <a:lstStyle/>
          <a:p>
            <a:r>
              <a:rPr lang="it-IT" dirty="0" smtClean="0"/>
              <a:t>Forme del puntatore</a:t>
            </a:r>
            <a:endParaRPr lang="it-IT" dirty="0"/>
          </a:p>
        </p:txBody>
      </p:sp>
      <p:sp>
        <p:nvSpPr>
          <p:cNvPr id="3" name="Segnaposto contenuto 2"/>
          <p:cNvSpPr>
            <a:spLocks noGrp="1"/>
          </p:cNvSpPr>
          <p:nvPr>
            <p:ph idx="1"/>
          </p:nvPr>
        </p:nvSpPr>
        <p:spPr>
          <a:xfrm>
            <a:off x="914400" y="1236877"/>
            <a:ext cx="7315200" cy="5621123"/>
          </a:xfrm>
        </p:spPr>
        <p:txBody>
          <a:bodyPr>
            <a:normAutofit/>
          </a:bodyPr>
          <a:lstStyle/>
          <a:p>
            <a:r>
              <a:rPr lang="it-IT" dirty="0" smtClean="0"/>
              <a:t>Piccola croce quando si trova al centro di una cella ma non si è cliccato </a:t>
            </a:r>
          </a:p>
          <a:p>
            <a:r>
              <a:rPr lang="it-IT" dirty="0" smtClean="0"/>
              <a:t>Cursore quando si clicca sulla cella o quando ci si colloca nella barra della formula</a:t>
            </a:r>
          </a:p>
          <a:p>
            <a:r>
              <a:rPr lang="it-IT" dirty="0" smtClean="0"/>
              <a:t>Mano quando ci si trova sui bordi di una cella (indica la possibilità di spostare il contenuto della cella)</a:t>
            </a:r>
          </a:p>
          <a:p>
            <a:r>
              <a:rPr lang="it-IT" dirty="0" smtClean="0"/>
              <a:t>Due frecce nere che si contrappongono quando ci si colloca nelle linee che separano le colonne (A; B; C</a:t>
            </a:r>
            <a:r>
              <a:rPr lang="mr-IN" dirty="0" smtClean="0"/>
              <a:t>…</a:t>
            </a:r>
            <a:r>
              <a:rPr lang="it-IT" dirty="0" smtClean="0"/>
              <a:t>) o in quelle che separano i numeri (1; 2; 3</a:t>
            </a:r>
            <a:r>
              <a:rPr lang="mr-IN" dirty="0" smtClean="0"/>
              <a:t>…</a:t>
            </a:r>
            <a:r>
              <a:rPr lang="it-IT" dirty="0" smtClean="0"/>
              <a:t>)</a:t>
            </a:r>
          </a:p>
          <a:p>
            <a:r>
              <a:rPr lang="it-IT" dirty="0" smtClean="0"/>
              <a:t>Una freccia verso il basso o verso sinistra se ci si colloca rispettivamente sulle lettere o sui numeri. In questo caso indica la possibilità di selezionare rispettivamente l’intera colonna in questione o l’intera riga</a:t>
            </a:r>
          </a:p>
          <a:p>
            <a:endParaRPr lang="it-IT" dirty="0" smtClean="0"/>
          </a:p>
          <a:p>
            <a:endParaRPr lang="it-IT" dirty="0"/>
          </a:p>
        </p:txBody>
      </p:sp>
    </p:spTree>
    <p:extLst>
      <p:ext uri="{BB962C8B-B14F-4D97-AF65-F5344CB8AC3E}">
        <p14:creationId xmlns:p14="http://schemas.microsoft.com/office/powerpoint/2010/main" val="243513152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Categorie:</a:t>
            </a:r>
          </a:p>
          <a:p>
            <a:pPr lvl="1"/>
            <a:r>
              <a:rPr lang="it-IT" dirty="0" smtClean="0"/>
              <a:t>Aritmetiche</a:t>
            </a:r>
          </a:p>
          <a:p>
            <a:pPr lvl="1"/>
            <a:r>
              <a:rPr lang="it-IT" dirty="0" smtClean="0"/>
              <a:t>Database</a:t>
            </a:r>
          </a:p>
          <a:p>
            <a:pPr lvl="1"/>
            <a:r>
              <a:rPr lang="it-IT" dirty="0" smtClean="0"/>
              <a:t>Data e ora</a:t>
            </a:r>
          </a:p>
          <a:p>
            <a:pPr lvl="1"/>
            <a:r>
              <a:rPr lang="it-IT" dirty="0" smtClean="0"/>
              <a:t>Progettazione</a:t>
            </a:r>
          </a:p>
          <a:p>
            <a:pPr lvl="1"/>
            <a:r>
              <a:rPr lang="it-IT" dirty="0" smtClean="0"/>
              <a:t>Finanziarie</a:t>
            </a:r>
          </a:p>
          <a:p>
            <a:pPr lvl="1"/>
            <a:r>
              <a:rPr lang="it-IT" dirty="0" smtClean="0"/>
              <a:t>Informative</a:t>
            </a:r>
          </a:p>
          <a:p>
            <a:pPr lvl="1"/>
            <a:r>
              <a:rPr lang="it-IT" dirty="0" smtClean="0"/>
              <a:t>Logiche</a:t>
            </a:r>
          </a:p>
          <a:p>
            <a:pPr lvl="1"/>
            <a:r>
              <a:rPr lang="it-IT" dirty="0" smtClean="0"/>
              <a:t>Ricerca e riferimento</a:t>
            </a:r>
          </a:p>
          <a:p>
            <a:pPr lvl="1"/>
            <a:r>
              <a:rPr lang="it-IT" dirty="0" smtClean="0"/>
              <a:t>Matematiche e trigonometriche</a:t>
            </a:r>
          </a:p>
          <a:p>
            <a:pPr lvl="1"/>
            <a:r>
              <a:rPr lang="it-IT" dirty="0" smtClean="0"/>
              <a:t>Statistiche</a:t>
            </a:r>
          </a:p>
          <a:p>
            <a:pPr lvl="1"/>
            <a:r>
              <a:rPr lang="it-IT" dirty="0" smtClean="0"/>
              <a:t>Testo</a:t>
            </a:r>
          </a:p>
          <a:p>
            <a:pPr lvl="1"/>
            <a:r>
              <a:rPr lang="it-IT" dirty="0" smtClean="0"/>
              <a:t>Compatibilità</a:t>
            </a:r>
          </a:p>
          <a:p>
            <a:pPr lvl="1"/>
            <a:endParaRPr lang="it-IT" dirty="0" smtClean="0"/>
          </a:p>
        </p:txBody>
      </p:sp>
    </p:spTree>
    <p:extLst>
      <p:ext uri="{BB962C8B-B14F-4D97-AF65-F5344CB8AC3E}">
        <p14:creationId xmlns:p14="http://schemas.microsoft.com/office/powerpoint/2010/main" val="27179377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6" presetClass="emph" presetSubtype="0" fill="hold" nodeType="clickEffect">
                                  <p:stCondLst>
                                    <p:cond delay="0"/>
                                  </p:stCondLst>
                                  <p:iterate type="lt">
                                    <p:tmPct val="10000"/>
                                  </p:iterate>
                                  <p:childTnLst>
                                    <p:animScale>
                                      <p:cBhvr>
                                        <p:cTn id="14" dur="250" autoRev="1" fill="hold">
                                          <p:stCondLst>
                                            <p:cond delay="0"/>
                                          </p:stCondLst>
                                        </p:cTn>
                                        <p:tgtEl>
                                          <p:spTgt spid="3">
                                            <p:txEl>
                                              <p:pRg st="3" end="3"/>
                                            </p:txEl>
                                          </p:spTgt>
                                        </p:tgtEl>
                                      </p:cBhvr>
                                      <p:to x="80000" y="100000"/>
                                    </p:animScale>
                                    <p:anim by="(#ppt_w*0.10)" calcmode="lin" valueType="num">
                                      <p:cBhvr>
                                        <p:cTn id="15" dur="250" autoRev="1" fill="hold">
                                          <p:stCondLst>
                                            <p:cond delay="0"/>
                                          </p:stCondLst>
                                        </p:cTn>
                                        <p:tgtEl>
                                          <p:spTgt spid="3">
                                            <p:txEl>
                                              <p:pRg st="3" end="3"/>
                                            </p:txEl>
                                          </p:spTgt>
                                        </p:tgtEl>
                                        <p:attrNameLst>
                                          <p:attrName>ppt_x</p:attrName>
                                        </p:attrNameLst>
                                      </p:cBhvr>
                                    </p:anim>
                                    <p:anim by="(-#ppt_w*0.10)" calcmode="lin" valueType="num">
                                      <p:cBhvr>
                                        <p:cTn id="16" dur="250" autoRev="1" fill="hold">
                                          <p:stCondLst>
                                            <p:cond delay="0"/>
                                          </p:stCondLst>
                                        </p:cTn>
                                        <p:tgtEl>
                                          <p:spTgt spid="3">
                                            <p:txEl>
                                              <p:pRg st="3" end="3"/>
                                            </p:txEl>
                                          </p:spTgt>
                                        </p:tgtEl>
                                        <p:attrNameLst>
                                          <p:attrName>ppt_y</p:attrName>
                                        </p:attrNameLst>
                                      </p:cBhvr>
                                    </p:anim>
                                    <p:animRot by="-480000">
                                      <p:cBhvr>
                                        <p:cTn id="17" dur="250" autoRev="1" fill="hold">
                                          <p:stCondLst>
                                            <p:cond delay="0"/>
                                          </p:stCondLst>
                                        </p:cTn>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 Data e ora</a:t>
            </a:r>
            <a:endParaRPr lang="it-IT" dirty="0"/>
          </a:p>
        </p:txBody>
      </p:sp>
      <p:sp>
        <p:nvSpPr>
          <p:cNvPr id="3" name="Segnaposto contenuto 2"/>
          <p:cNvSpPr>
            <a:spLocks noGrp="1"/>
          </p:cNvSpPr>
          <p:nvPr>
            <p:ph idx="1"/>
          </p:nvPr>
        </p:nvSpPr>
        <p:spPr>
          <a:xfrm>
            <a:off x="207073" y="2769833"/>
            <a:ext cx="8936927" cy="3539527"/>
          </a:xfrm>
        </p:spPr>
        <p:txBody>
          <a:bodyPr numCol="2">
            <a:normAutofit lnSpcReduction="10000"/>
          </a:bodyPr>
          <a:lstStyle/>
          <a:p>
            <a:r>
              <a:rPr lang="it-IT" dirty="0" smtClean="0">
                <a:solidFill>
                  <a:srgbClr val="3366FF"/>
                </a:solidFill>
              </a:rPr>
              <a:t>=ADESSO</a:t>
            </a:r>
          </a:p>
          <a:p>
            <a:r>
              <a:rPr lang="it-IT" dirty="0" smtClean="0">
                <a:solidFill>
                  <a:srgbClr val="3366FF"/>
                </a:solidFill>
              </a:rPr>
              <a:t>=ANNO</a:t>
            </a:r>
          </a:p>
          <a:p>
            <a:r>
              <a:rPr lang="it-IT" dirty="0" smtClean="0">
                <a:solidFill>
                  <a:srgbClr val="3366FF"/>
                </a:solidFill>
              </a:rPr>
              <a:t>=DATA.MESE</a:t>
            </a:r>
          </a:p>
          <a:p>
            <a:r>
              <a:rPr lang="it-IT" dirty="0" smtClean="0">
                <a:solidFill>
                  <a:srgbClr val="3366FF"/>
                </a:solidFill>
              </a:rPr>
              <a:t>=DATA.VALORE</a:t>
            </a:r>
          </a:p>
          <a:p>
            <a:r>
              <a:rPr lang="it-IT" dirty="0" smtClean="0">
                <a:solidFill>
                  <a:srgbClr val="3366FF"/>
                </a:solidFill>
              </a:rPr>
              <a:t>=FINE.MESE</a:t>
            </a:r>
          </a:p>
          <a:p>
            <a:r>
              <a:rPr lang="it-IT" dirty="0" smtClean="0">
                <a:solidFill>
                  <a:srgbClr val="3366FF"/>
                </a:solidFill>
              </a:rPr>
              <a:t>=FRAZIONE.ANNO</a:t>
            </a:r>
          </a:p>
          <a:p>
            <a:r>
              <a:rPr lang="it-IT" dirty="0" smtClean="0">
                <a:solidFill>
                  <a:srgbClr val="3366FF"/>
                </a:solidFill>
              </a:rPr>
              <a:t>=GIORNI.LAVORATIVI.TOT</a:t>
            </a:r>
          </a:p>
          <a:p>
            <a:r>
              <a:rPr lang="it-IT" dirty="0" smtClean="0">
                <a:solidFill>
                  <a:srgbClr val="3366FF"/>
                </a:solidFill>
              </a:rPr>
              <a:t>=GIORNI.LAVORATIVI.TOT.INTL</a:t>
            </a:r>
          </a:p>
          <a:p>
            <a:r>
              <a:rPr lang="it-IT" dirty="0" smtClean="0">
                <a:solidFill>
                  <a:srgbClr val="3366FF"/>
                </a:solidFill>
              </a:rPr>
              <a:t>=GIORNO</a:t>
            </a:r>
          </a:p>
          <a:p>
            <a:r>
              <a:rPr lang="it-IT" dirty="0" smtClean="0">
                <a:solidFill>
                  <a:srgbClr val="3366FF"/>
                </a:solidFill>
              </a:rPr>
              <a:t>=GIORNO.LAVORATIVO</a:t>
            </a:r>
          </a:p>
          <a:p>
            <a:r>
              <a:rPr lang="it-IT" dirty="0" smtClean="0">
                <a:solidFill>
                  <a:srgbClr val="3366FF"/>
                </a:solidFill>
              </a:rPr>
              <a:t>=GIORNO.SETTIMANA</a:t>
            </a:r>
          </a:p>
          <a:p>
            <a:r>
              <a:rPr lang="it-IT" dirty="0" smtClean="0">
                <a:solidFill>
                  <a:srgbClr val="3366FF"/>
                </a:solidFill>
              </a:rPr>
              <a:t>=GIORNO360</a:t>
            </a:r>
          </a:p>
          <a:p>
            <a:r>
              <a:rPr lang="it-IT" dirty="0" smtClean="0">
                <a:solidFill>
                  <a:srgbClr val="3366FF"/>
                </a:solidFill>
              </a:rPr>
              <a:t>=MESE</a:t>
            </a:r>
          </a:p>
          <a:p>
            <a:r>
              <a:rPr lang="it-IT" dirty="0" smtClean="0">
                <a:solidFill>
                  <a:srgbClr val="3366FF"/>
                </a:solidFill>
              </a:rPr>
              <a:t>=MINUTO</a:t>
            </a:r>
          </a:p>
          <a:p>
            <a:r>
              <a:rPr lang="it-IT" dirty="0" smtClean="0">
                <a:solidFill>
                  <a:srgbClr val="3366FF"/>
                </a:solidFill>
              </a:rPr>
              <a:t>=NUM.SETTIMANA</a:t>
            </a:r>
          </a:p>
          <a:p>
            <a:r>
              <a:rPr lang="it-IT" dirty="0" smtClean="0">
                <a:solidFill>
                  <a:srgbClr val="3366FF"/>
                </a:solidFill>
              </a:rPr>
              <a:t>=OGGI</a:t>
            </a:r>
          </a:p>
          <a:p>
            <a:r>
              <a:rPr lang="it-IT" dirty="0" smtClean="0">
                <a:solidFill>
                  <a:srgbClr val="3366FF"/>
                </a:solidFill>
              </a:rPr>
              <a:t>=ORA</a:t>
            </a:r>
          </a:p>
          <a:p>
            <a:r>
              <a:rPr lang="it-IT" dirty="0" smtClean="0">
                <a:solidFill>
                  <a:srgbClr val="3366FF"/>
                </a:solidFill>
              </a:rPr>
              <a:t>=ORARIO</a:t>
            </a:r>
          </a:p>
          <a:p>
            <a:r>
              <a:rPr lang="it-IT" dirty="0" smtClean="0">
                <a:solidFill>
                  <a:srgbClr val="3366FF"/>
                </a:solidFill>
              </a:rPr>
              <a:t>=ORARIO.VALORE</a:t>
            </a:r>
          </a:p>
          <a:p>
            <a:r>
              <a:rPr lang="it-IT" dirty="0" smtClean="0">
                <a:solidFill>
                  <a:srgbClr val="3366FF"/>
                </a:solidFill>
              </a:rPr>
              <a:t>=SECONDO</a:t>
            </a:r>
            <a:endParaRPr lang="it-IT" dirty="0">
              <a:solidFill>
                <a:srgbClr val="3366FF"/>
              </a:solidFill>
            </a:endParaRPr>
          </a:p>
        </p:txBody>
      </p:sp>
    </p:spTree>
    <p:extLst>
      <p:ext uri="{BB962C8B-B14F-4D97-AF65-F5344CB8AC3E}">
        <p14:creationId xmlns:p14="http://schemas.microsoft.com/office/powerpoint/2010/main" val="283055488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 Data e ora</a:t>
            </a:r>
            <a:endParaRPr lang="it-IT" dirty="0"/>
          </a:p>
        </p:txBody>
      </p:sp>
      <p:sp>
        <p:nvSpPr>
          <p:cNvPr id="3" name="Segnaposto contenuto 2"/>
          <p:cNvSpPr>
            <a:spLocks noGrp="1"/>
          </p:cNvSpPr>
          <p:nvPr>
            <p:ph idx="1"/>
          </p:nvPr>
        </p:nvSpPr>
        <p:spPr>
          <a:xfrm>
            <a:off x="207073" y="2769833"/>
            <a:ext cx="8936927" cy="3539527"/>
          </a:xfrm>
        </p:spPr>
        <p:txBody>
          <a:bodyPr numCol="2">
            <a:normAutofit lnSpcReduction="10000"/>
          </a:bodyPr>
          <a:lstStyle/>
          <a:p>
            <a:r>
              <a:rPr lang="it-IT" dirty="0">
                <a:solidFill>
                  <a:srgbClr val="3366FF"/>
                </a:solidFill>
              </a:rPr>
              <a:t>=OGGI</a:t>
            </a:r>
          </a:p>
          <a:p>
            <a:pPr marL="45720" indent="0">
              <a:buNone/>
            </a:pPr>
            <a:endParaRPr lang="it-IT" dirty="0" smtClean="0">
              <a:solidFill>
                <a:srgbClr val="3366FF"/>
              </a:solidFill>
            </a:endParaRPr>
          </a:p>
          <a:p>
            <a:r>
              <a:rPr lang="it-IT" dirty="0" smtClean="0">
                <a:solidFill>
                  <a:srgbClr val="3366FF"/>
                </a:solidFill>
              </a:rPr>
              <a:t>=ADESSO</a:t>
            </a:r>
          </a:p>
          <a:p>
            <a:r>
              <a:rPr lang="it-IT" dirty="0">
                <a:solidFill>
                  <a:srgbClr val="3366FF"/>
                </a:solidFill>
              </a:rPr>
              <a:t>=ANNO</a:t>
            </a:r>
          </a:p>
          <a:p>
            <a:r>
              <a:rPr lang="it-IT" dirty="0" smtClean="0">
                <a:solidFill>
                  <a:srgbClr val="3366FF"/>
                </a:solidFill>
              </a:rPr>
              <a:t>=MESE</a:t>
            </a:r>
          </a:p>
          <a:p>
            <a:r>
              <a:rPr lang="it-IT" dirty="0" smtClean="0">
                <a:solidFill>
                  <a:srgbClr val="3366FF"/>
                </a:solidFill>
              </a:rPr>
              <a:t>=GIORNO</a:t>
            </a:r>
          </a:p>
          <a:p>
            <a:r>
              <a:rPr lang="it-IT" dirty="0" smtClean="0">
                <a:solidFill>
                  <a:srgbClr val="3366FF"/>
                </a:solidFill>
              </a:rPr>
              <a:t>=MINUTO</a:t>
            </a:r>
          </a:p>
          <a:p>
            <a:r>
              <a:rPr lang="it-IT" dirty="0" smtClean="0">
                <a:solidFill>
                  <a:srgbClr val="3366FF"/>
                </a:solidFill>
              </a:rPr>
              <a:t>=ORA</a:t>
            </a:r>
          </a:p>
          <a:p>
            <a:r>
              <a:rPr lang="it-IT" dirty="0" smtClean="0">
                <a:solidFill>
                  <a:srgbClr val="3366FF"/>
                </a:solidFill>
              </a:rPr>
              <a:t>=SECONDO</a:t>
            </a:r>
          </a:p>
          <a:p>
            <a:pPr marL="45720" indent="0">
              <a:buNone/>
            </a:pPr>
            <a:endParaRPr lang="it-IT" dirty="0" smtClean="0">
              <a:solidFill>
                <a:srgbClr val="3366FF"/>
              </a:solidFill>
            </a:endParaRPr>
          </a:p>
          <a:p>
            <a:r>
              <a:rPr lang="it-IT" dirty="0">
                <a:solidFill>
                  <a:srgbClr val="3366FF"/>
                </a:solidFill>
              </a:rPr>
              <a:t>=</a:t>
            </a:r>
            <a:r>
              <a:rPr lang="it-IT" dirty="0" smtClean="0">
                <a:solidFill>
                  <a:srgbClr val="3366FF"/>
                </a:solidFill>
              </a:rPr>
              <a:t>GIORNI.LAVORATIVI.TOT</a:t>
            </a:r>
          </a:p>
          <a:p>
            <a:pPr lvl="1"/>
            <a:r>
              <a:rPr lang="it-IT" dirty="0" smtClean="0"/>
              <a:t>Esercizio: quanti giorni abbiamo a disposizione per avviare il corso del CLAM?</a:t>
            </a:r>
            <a:endParaRPr lang="it-IT" dirty="0"/>
          </a:p>
          <a:p>
            <a:pPr lvl="1"/>
            <a:r>
              <a:rPr lang="it-IT" dirty="0" smtClean="0"/>
              <a:t>Soluzione: </a:t>
            </a:r>
          </a:p>
          <a:p>
            <a:pPr lvl="2"/>
            <a:r>
              <a:rPr lang="it-IT" dirty="0" smtClean="0">
                <a:solidFill>
                  <a:srgbClr val="3366FF"/>
                </a:solidFill>
              </a:rPr>
              <a:t>=OGGI()</a:t>
            </a:r>
          </a:p>
          <a:p>
            <a:pPr lvl="2"/>
            <a:r>
              <a:rPr lang="it-IT" dirty="0" smtClean="0"/>
              <a:t>Incolla speciale [valori e formati numeri]</a:t>
            </a:r>
          </a:p>
          <a:p>
            <a:pPr lvl="2"/>
            <a:r>
              <a:rPr lang="it-IT" dirty="0" smtClean="0"/>
              <a:t>Usare la serie per le date</a:t>
            </a:r>
          </a:p>
          <a:p>
            <a:pPr lvl="2"/>
            <a:r>
              <a:rPr lang="it-IT" dirty="0" smtClean="0">
                <a:solidFill>
                  <a:srgbClr val="3366FF"/>
                </a:solidFill>
              </a:rPr>
              <a:t>=GIORNI.LAVORATIVI.TOT(data più vicina; data più lontana; cella con riferimento a 04/07/2017)</a:t>
            </a:r>
            <a:endParaRPr lang="it-IT" dirty="0">
              <a:solidFill>
                <a:srgbClr val="3366FF"/>
              </a:solidFill>
            </a:endParaRPr>
          </a:p>
        </p:txBody>
      </p:sp>
    </p:spTree>
    <p:extLst>
      <p:ext uri="{BB962C8B-B14F-4D97-AF65-F5344CB8AC3E}">
        <p14:creationId xmlns:p14="http://schemas.microsoft.com/office/powerpoint/2010/main" val="28810203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300"/>
                                        <p:tgtEl>
                                          <p:spTgt spid="3">
                                            <p:txEl>
                                              <p:pRg st="2" end="2"/>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circle(in)">
                                      <p:cBhvr>
                                        <p:cTn id="10" dur="300"/>
                                        <p:tgtEl>
                                          <p:spTgt spid="3">
                                            <p:txEl>
                                              <p:pRg st="3" end="3"/>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circle(in)">
                                      <p:cBhvr>
                                        <p:cTn id="13" dur="300"/>
                                        <p:tgtEl>
                                          <p:spTgt spid="3">
                                            <p:txEl>
                                              <p:pRg st="4" end="4"/>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circle(in)">
                                      <p:cBhvr>
                                        <p:cTn id="16" dur="300"/>
                                        <p:tgtEl>
                                          <p:spTgt spid="3">
                                            <p:txEl>
                                              <p:pRg st="5" end="5"/>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circle(in)">
                                      <p:cBhvr>
                                        <p:cTn id="19" dur="300"/>
                                        <p:tgtEl>
                                          <p:spTgt spid="3">
                                            <p:txEl>
                                              <p:pRg st="6" end="6"/>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circle(in)">
                                      <p:cBhvr>
                                        <p:cTn id="22" dur="300"/>
                                        <p:tgtEl>
                                          <p:spTgt spid="3">
                                            <p:txEl>
                                              <p:pRg st="7" end="7"/>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circle(in)">
                                      <p:cBhvr>
                                        <p:cTn id="25" dur="300"/>
                                        <p:tgtEl>
                                          <p:spTgt spid="3">
                                            <p:txEl>
                                              <p:pRg st="8" end="8"/>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10" end="10"/>
                                            </p:txEl>
                                          </p:spTgt>
                                        </p:tgtEl>
                                        <p:attrNameLst>
                                          <p:attrName>style.visibility</p:attrName>
                                        </p:attrNameLst>
                                      </p:cBhvr>
                                      <p:to>
                                        <p:strVal val="visible"/>
                                      </p:to>
                                    </p:set>
                                    <p:animEffect transition="in" filter="circle(in)">
                                      <p:cBhvr>
                                        <p:cTn id="30" dur="300"/>
                                        <p:tgtEl>
                                          <p:spTgt spid="3">
                                            <p:txEl>
                                              <p:pRg st="10" end="1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animEffect transition="in" filter="circle(in)">
                                      <p:cBhvr>
                                        <p:cTn id="35" dur="300"/>
                                        <p:tgtEl>
                                          <p:spTgt spid="3">
                                            <p:txEl>
                                              <p:pRg st="11" end="1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3">
                                            <p:txEl>
                                              <p:pRg st="12" end="12"/>
                                            </p:txEl>
                                          </p:spTgt>
                                        </p:tgtEl>
                                        <p:attrNameLst>
                                          <p:attrName>style.visibility</p:attrName>
                                        </p:attrNameLst>
                                      </p:cBhvr>
                                      <p:to>
                                        <p:strVal val="visible"/>
                                      </p:to>
                                    </p:set>
                                    <p:animEffect transition="in" filter="circle(in)">
                                      <p:cBhvr>
                                        <p:cTn id="40" dur="300"/>
                                        <p:tgtEl>
                                          <p:spTgt spid="3">
                                            <p:txEl>
                                              <p:pRg st="12" end="1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3">
                                            <p:txEl>
                                              <p:pRg st="13" end="13"/>
                                            </p:txEl>
                                          </p:spTgt>
                                        </p:tgtEl>
                                        <p:attrNameLst>
                                          <p:attrName>style.visibility</p:attrName>
                                        </p:attrNameLst>
                                      </p:cBhvr>
                                      <p:to>
                                        <p:strVal val="visible"/>
                                      </p:to>
                                    </p:set>
                                    <p:animEffect transition="in" filter="circle(in)">
                                      <p:cBhvr>
                                        <p:cTn id="45" dur="300"/>
                                        <p:tgtEl>
                                          <p:spTgt spid="3">
                                            <p:txEl>
                                              <p:pRg st="13" end="1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3">
                                            <p:txEl>
                                              <p:pRg st="14" end="14"/>
                                            </p:txEl>
                                          </p:spTgt>
                                        </p:tgtEl>
                                        <p:attrNameLst>
                                          <p:attrName>style.visibility</p:attrName>
                                        </p:attrNameLst>
                                      </p:cBhvr>
                                      <p:to>
                                        <p:strVal val="visible"/>
                                      </p:to>
                                    </p:set>
                                    <p:animEffect transition="in" filter="circle(in)">
                                      <p:cBhvr>
                                        <p:cTn id="50" dur="300"/>
                                        <p:tgtEl>
                                          <p:spTgt spid="3">
                                            <p:txEl>
                                              <p:pRg st="14" end="1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3">
                                            <p:txEl>
                                              <p:pRg st="15" end="15"/>
                                            </p:txEl>
                                          </p:spTgt>
                                        </p:tgtEl>
                                        <p:attrNameLst>
                                          <p:attrName>style.visibility</p:attrName>
                                        </p:attrNameLst>
                                      </p:cBhvr>
                                      <p:to>
                                        <p:strVal val="visible"/>
                                      </p:to>
                                    </p:set>
                                    <p:animEffect transition="in" filter="circle(in)">
                                      <p:cBhvr>
                                        <p:cTn id="55" dur="300"/>
                                        <p:tgtEl>
                                          <p:spTgt spid="3">
                                            <p:txEl>
                                              <p:pRg st="15" end="1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nodeType="clickEffect">
                                  <p:stCondLst>
                                    <p:cond delay="0"/>
                                  </p:stCondLst>
                                  <p:childTnLst>
                                    <p:set>
                                      <p:cBhvr>
                                        <p:cTn id="59" dur="1" fill="hold">
                                          <p:stCondLst>
                                            <p:cond delay="0"/>
                                          </p:stCondLst>
                                        </p:cTn>
                                        <p:tgtEl>
                                          <p:spTgt spid="3">
                                            <p:txEl>
                                              <p:pRg st="16" end="16"/>
                                            </p:txEl>
                                          </p:spTgt>
                                        </p:tgtEl>
                                        <p:attrNameLst>
                                          <p:attrName>style.visibility</p:attrName>
                                        </p:attrNameLst>
                                      </p:cBhvr>
                                      <p:to>
                                        <p:strVal val="visible"/>
                                      </p:to>
                                    </p:set>
                                    <p:animEffect transition="in" filter="circle(in)">
                                      <p:cBhvr>
                                        <p:cTn id="60" dur="3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Categorie:</a:t>
            </a:r>
          </a:p>
          <a:p>
            <a:pPr lvl="1"/>
            <a:r>
              <a:rPr lang="it-IT" dirty="0" smtClean="0"/>
              <a:t>Aritmetiche</a:t>
            </a:r>
          </a:p>
          <a:p>
            <a:pPr lvl="1"/>
            <a:r>
              <a:rPr lang="it-IT" dirty="0" smtClean="0"/>
              <a:t>Database</a:t>
            </a:r>
          </a:p>
          <a:p>
            <a:pPr lvl="1"/>
            <a:r>
              <a:rPr lang="it-IT" dirty="0" smtClean="0"/>
              <a:t>Data e ora</a:t>
            </a:r>
          </a:p>
          <a:p>
            <a:pPr lvl="1"/>
            <a:r>
              <a:rPr lang="it-IT" dirty="0" smtClean="0"/>
              <a:t>Progettazione</a:t>
            </a:r>
          </a:p>
          <a:p>
            <a:pPr lvl="1"/>
            <a:r>
              <a:rPr lang="it-IT" dirty="0" smtClean="0"/>
              <a:t>Finanziarie</a:t>
            </a:r>
          </a:p>
          <a:p>
            <a:pPr lvl="1"/>
            <a:r>
              <a:rPr lang="it-IT" dirty="0" smtClean="0"/>
              <a:t>Informative</a:t>
            </a:r>
          </a:p>
          <a:p>
            <a:pPr lvl="1"/>
            <a:r>
              <a:rPr lang="it-IT" dirty="0" smtClean="0"/>
              <a:t>Logiche</a:t>
            </a:r>
          </a:p>
          <a:p>
            <a:pPr lvl="1"/>
            <a:r>
              <a:rPr lang="it-IT" dirty="0" smtClean="0"/>
              <a:t>Ricerca e riferimento</a:t>
            </a:r>
          </a:p>
          <a:p>
            <a:pPr lvl="1"/>
            <a:r>
              <a:rPr lang="it-IT" dirty="0" smtClean="0"/>
              <a:t>Matematiche e trigonometriche</a:t>
            </a:r>
          </a:p>
          <a:p>
            <a:pPr lvl="1"/>
            <a:r>
              <a:rPr lang="it-IT" dirty="0" smtClean="0"/>
              <a:t>Statistiche</a:t>
            </a:r>
          </a:p>
          <a:p>
            <a:pPr lvl="1"/>
            <a:r>
              <a:rPr lang="it-IT" dirty="0" smtClean="0"/>
              <a:t>Testo</a:t>
            </a:r>
          </a:p>
          <a:p>
            <a:pPr lvl="1"/>
            <a:r>
              <a:rPr lang="it-IT" dirty="0" smtClean="0"/>
              <a:t>Compatibilità</a:t>
            </a:r>
          </a:p>
          <a:p>
            <a:pPr lvl="1"/>
            <a:endParaRPr lang="it-IT" dirty="0" smtClean="0"/>
          </a:p>
        </p:txBody>
      </p:sp>
    </p:spTree>
    <p:extLst>
      <p:ext uri="{BB962C8B-B14F-4D97-AF65-F5344CB8AC3E}">
        <p14:creationId xmlns:p14="http://schemas.microsoft.com/office/powerpoint/2010/main" val="11685067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3">
                                            <p:txEl>
                                              <p:pRg st="4" end="4"/>
                                            </p:txEl>
                                          </p:spTgt>
                                        </p:tgtEl>
                                        <p:attrNameLst>
                                          <p:attrName>r</p:attrName>
                                        </p:attrNameLst>
                                      </p:cBhvr>
                                    </p:animRot>
                                    <p:animRot by="-240000">
                                      <p:cBhvr>
                                        <p:cTn id="19" dur="200" fill="hold">
                                          <p:stCondLst>
                                            <p:cond delay="200"/>
                                          </p:stCondLst>
                                        </p:cTn>
                                        <p:tgtEl>
                                          <p:spTgt spid="3">
                                            <p:txEl>
                                              <p:pRg st="4" end="4"/>
                                            </p:txEl>
                                          </p:spTgt>
                                        </p:tgtEl>
                                        <p:attrNameLst>
                                          <p:attrName>r</p:attrName>
                                        </p:attrNameLst>
                                      </p:cBhvr>
                                    </p:animRot>
                                    <p:animRot by="240000">
                                      <p:cBhvr>
                                        <p:cTn id="20" dur="200" fill="hold">
                                          <p:stCondLst>
                                            <p:cond delay="400"/>
                                          </p:stCondLst>
                                        </p:cTn>
                                        <p:tgtEl>
                                          <p:spTgt spid="3">
                                            <p:txEl>
                                              <p:pRg st="4" end="4"/>
                                            </p:txEl>
                                          </p:spTgt>
                                        </p:tgtEl>
                                        <p:attrNameLst>
                                          <p:attrName>r</p:attrName>
                                        </p:attrNameLst>
                                      </p:cBhvr>
                                    </p:animRot>
                                    <p:animRot by="-240000">
                                      <p:cBhvr>
                                        <p:cTn id="21" dur="200" fill="hold">
                                          <p:stCondLst>
                                            <p:cond delay="600"/>
                                          </p:stCondLst>
                                        </p:cTn>
                                        <p:tgtEl>
                                          <p:spTgt spid="3">
                                            <p:txEl>
                                              <p:pRg st="4" end="4"/>
                                            </p:txEl>
                                          </p:spTgt>
                                        </p:tgtEl>
                                        <p:attrNameLst>
                                          <p:attrName>r</p:attrName>
                                        </p:attrNameLst>
                                      </p:cBhvr>
                                    </p:animRot>
                                    <p:animRot by="120000">
                                      <p:cBhvr>
                                        <p:cTn id="22" dur="200" fill="hold">
                                          <p:stCondLst>
                                            <p:cond delay="800"/>
                                          </p:stCondLst>
                                        </p:cTn>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 Progettazione</a:t>
            </a:r>
            <a:endParaRPr lang="it-IT" dirty="0"/>
          </a:p>
        </p:txBody>
      </p:sp>
      <p:sp>
        <p:nvSpPr>
          <p:cNvPr id="3" name="Segnaposto contenuto 2"/>
          <p:cNvSpPr>
            <a:spLocks noGrp="1"/>
          </p:cNvSpPr>
          <p:nvPr>
            <p:ph idx="1"/>
          </p:nvPr>
        </p:nvSpPr>
        <p:spPr/>
        <p:txBody>
          <a:bodyPr/>
          <a:lstStyle/>
          <a:p>
            <a:r>
              <a:rPr lang="it-IT" dirty="0" smtClean="0"/>
              <a:t>Pensate essenzialmente per gli ingegneri, eseguono calcoli molto specifici come operazioni tra sistemi diversi, funzioni di </a:t>
            </a:r>
            <a:r>
              <a:rPr lang="it-IT" dirty="0" err="1" smtClean="0"/>
              <a:t>Bessel</a:t>
            </a:r>
            <a:r>
              <a:rPr lang="it-IT" dirty="0" smtClean="0"/>
              <a:t>, </a:t>
            </a:r>
            <a:r>
              <a:rPr lang="it-IT" dirty="0" err="1" smtClean="0"/>
              <a:t>etc</a:t>
            </a:r>
            <a:r>
              <a:rPr lang="mr-IN" dirty="0" smtClean="0"/>
              <a:t>…</a:t>
            </a:r>
            <a:r>
              <a:rPr lang="it-IT" dirty="0" smtClean="0"/>
              <a:t>.</a:t>
            </a:r>
          </a:p>
          <a:p>
            <a:r>
              <a:rPr lang="it-IT" dirty="0" smtClean="0"/>
              <a:t>Insieme vedremo soltanto la funzione </a:t>
            </a:r>
            <a:r>
              <a:rPr lang="it-IT" dirty="0" smtClean="0">
                <a:solidFill>
                  <a:srgbClr val="3366FF"/>
                </a:solidFill>
              </a:rPr>
              <a:t>=CONVERTI</a:t>
            </a:r>
          </a:p>
          <a:p>
            <a:r>
              <a:rPr lang="it-IT" dirty="0" smtClean="0">
                <a:solidFill>
                  <a:srgbClr val="FFFFFF"/>
                </a:solidFill>
              </a:rPr>
              <a:t>Consente di convertire valori da un sistema di riferimento all’altro; per esempio da “metri” a “pollici”</a:t>
            </a:r>
          </a:p>
          <a:p>
            <a:r>
              <a:rPr lang="it-IT" dirty="0" smtClean="0">
                <a:solidFill>
                  <a:srgbClr val="FFFFFF"/>
                </a:solidFill>
              </a:rPr>
              <a:t>Sintassi:</a:t>
            </a:r>
          </a:p>
          <a:p>
            <a:pPr lvl="1"/>
            <a:r>
              <a:rPr lang="it-IT" dirty="0" smtClean="0">
                <a:solidFill>
                  <a:srgbClr val="3366FF"/>
                </a:solidFill>
              </a:rPr>
              <a:t>=CONVERTI(</a:t>
            </a:r>
            <a:r>
              <a:rPr lang="it-IT" dirty="0" err="1" smtClean="0">
                <a:solidFill>
                  <a:srgbClr val="3366FF"/>
                </a:solidFill>
              </a:rPr>
              <a:t>num;da_misura;a_misura</a:t>
            </a:r>
            <a:r>
              <a:rPr lang="it-IT" dirty="0" smtClean="0">
                <a:solidFill>
                  <a:srgbClr val="3366FF"/>
                </a:solidFill>
              </a:rPr>
              <a:t>)</a:t>
            </a:r>
            <a:endParaRPr lang="it-IT" dirty="0">
              <a:solidFill>
                <a:srgbClr val="3366FF"/>
              </a:solidFill>
            </a:endParaRPr>
          </a:p>
        </p:txBody>
      </p:sp>
    </p:spTree>
    <p:extLst>
      <p:ext uri="{BB962C8B-B14F-4D97-AF65-F5344CB8AC3E}">
        <p14:creationId xmlns:p14="http://schemas.microsoft.com/office/powerpoint/2010/main" val="974325227"/>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 Progettazione</a:t>
            </a:r>
            <a:endParaRPr lang="it-IT" dirty="0"/>
          </a:p>
        </p:txBody>
      </p:sp>
      <p:sp>
        <p:nvSpPr>
          <p:cNvPr id="3" name="Segnaposto contenuto 2"/>
          <p:cNvSpPr>
            <a:spLocks noGrp="1"/>
          </p:cNvSpPr>
          <p:nvPr>
            <p:ph idx="1"/>
          </p:nvPr>
        </p:nvSpPr>
        <p:spPr/>
        <p:txBody>
          <a:bodyPr>
            <a:normAutofit lnSpcReduction="10000"/>
          </a:bodyPr>
          <a:lstStyle/>
          <a:p>
            <a:pPr lvl="1"/>
            <a:r>
              <a:rPr lang="it-IT" dirty="0" smtClean="0">
                <a:solidFill>
                  <a:srgbClr val="3366FF"/>
                </a:solidFill>
              </a:rPr>
              <a:t>=CONVERTI</a:t>
            </a:r>
            <a:r>
              <a:rPr lang="it-IT" dirty="0" smtClean="0">
                <a:solidFill>
                  <a:srgbClr val="FF0000"/>
                </a:solidFill>
              </a:rPr>
              <a:t>(</a:t>
            </a:r>
            <a:r>
              <a:rPr lang="it-IT" dirty="0" err="1" smtClean="0">
                <a:solidFill>
                  <a:srgbClr val="FFFF00"/>
                </a:solidFill>
              </a:rPr>
              <a:t>num</a:t>
            </a:r>
            <a:r>
              <a:rPr lang="it-IT" dirty="0" err="1" smtClean="0">
                <a:solidFill>
                  <a:srgbClr val="FF0000"/>
                </a:solidFill>
              </a:rPr>
              <a:t>;</a:t>
            </a:r>
            <a:r>
              <a:rPr lang="it-IT" dirty="0" err="1" smtClean="0">
                <a:solidFill>
                  <a:srgbClr val="2FF915"/>
                </a:solidFill>
              </a:rPr>
              <a:t>da_misura</a:t>
            </a:r>
            <a:r>
              <a:rPr lang="it-IT" dirty="0" err="1" smtClean="0">
                <a:solidFill>
                  <a:srgbClr val="FF0000"/>
                </a:solidFill>
              </a:rPr>
              <a:t>;</a:t>
            </a:r>
            <a:r>
              <a:rPr lang="it-IT" dirty="0" err="1" smtClean="0">
                <a:solidFill>
                  <a:srgbClr val="DB00FF"/>
                </a:solidFill>
              </a:rPr>
              <a:t>a_misura</a:t>
            </a:r>
            <a:r>
              <a:rPr lang="it-IT" dirty="0" smtClean="0">
                <a:solidFill>
                  <a:srgbClr val="FF0000"/>
                </a:solidFill>
              </a:rPr>
              <a:t>)</a:t>
            </a:r>
          </a:p>
          <a:p>
            <a:pPr lvl="2"/>
            <a:endParaRPr lang="it-IT" dirty="0" smtClean="0">
              <a:solidFill>
                <a:srgbClr val="FF0000"/>
              </a:solidFill>
            </a:endParaRPr>
          </a:p>
          <a:p>
            <a:pPr lvl="1"/>
            <a:r>
              <a:rPr lang="it-IT" dirty="0" err="1">
                <a:solidFill>
                  <a:srgbClr val="FFFF00"/>
                </a:solidFill>
              </a:rPr>
              <a:t>n</a:t>
            </a:r>
            <a:r>
              <a:rPr lang="it-IT" dirty="0" err="1" smtClean="0">
                <a:solidFill>
                  <a:srgbClr val="FFFF00"/>
                </a:solidFill>
              </a:rPr>
              <a:t>um</a:t>
            </a:r>
            <a:r>
              <a:rPr lang="it-IT" dirty="0" smtClean="0">
                <a:solidFill>
                  <a:srgbClr val="FFFF00"/>
                </a:solidFill>
              </a:rPr>
              <a:t> </a:t>
            </a:r>
            <a:r>
              <a:rPr lang="it-IT" dirty="0" smtClean="0">
                <a:solidFill>
                  <a:srgbClr val="FFFF00"/>
                </a:solidFill>
                <a:sym typeface="Wingdings"/>
              </a:rPr>
              <a:t>valore numerico da convertire</a:t>
            </a:r>
          </a:p>
          <a:p>
            <a:pPr lvl="1"/>
            <a:r>
              <a:rPr lang="it-IT" dirty="0" err="1" smtClean="0">
                <a:solidFill>
                  <a:srgbClr val="2FF915"/>
                </a:solidFill>
              </a:rPr>
              <a:t>da_misura</a:t>
            </a:r>
            <a:r>
              <a:rPr lang="it-IT" dirty="0" smtClean="0">
                <a:solidFill>
                  <a:srgbClr val="2FF915"/>
                </a:solidFill>
              </a:rPr>
              <a:t> </a:t>
            </a:r>
            <a:r>
              <a:rPr lang="it-IT" dirty="0" smtClean="0">
                <a:solidFill>
                  <a:srgbClr val="2FF915"/>
                </a:solidFill>
                <a:sym typeface="Wingdings"/>
              </a:rPr>
              <a:t> misura di</a:t>
            </a:r>
            <a:r>
              <a:rPr lang="it-IT" dirty="0" smtClean="0">
                <a:solidFill>
                  <a:srgbClr val="FFFF00"/>
                </a:solidFill>
                <a:sym typeface="Wingdings"/>
              </a:rPr>
              <a:t> </a:t>
            </a:r>
            <a:r>
              <a:rPr lang="it-IT" dirty="0" err="1" smtClean="0">
                <a:solidFill>
                  <a:srgbClr val="FFFF00"/>
                </a:solidFill>
                <a:sym typeface="Wingdings"/>
              </a:rPr>
              <a:t>num</a:t>
            </a:r>
            <a:endParaRPr lang="it-IT" dirty="0" smtClean="0">
              <a:solidFill>
                <a:srgbClr val="FFFF00"/>
              </a:solidFill>
              <a:sym typeface="Wingdings"/>
            </a:endParaRPr>
          </a:p>
          <a:p>
            <a:pPr lvl="1"/>
            <a:r>
              <a:rPr lang="it-IT" dirty="0" err="1" smtClean="0">
                <a:solidFill>
                  <a:srgbClr val="DB00FF"/>
                </a:solidFill>
                <a:sym typeface="Wingdings"/>
              </a:rPr>
              <a:t>a_misura</a:t>
            </a:r>
            <a:r>
              <a:rPr lang="it-IT" dirty="0" smtClean="0">
                <a:solidFill>
                  <a:srgbClr val="DB00FF"/>
                </a:solidFill>
                <a:sym typeface="Wingdings"/>
              </a:rPr>
              <a:t>  misura desiderata</a:t>
            </a:r>
          </a:p>
          <a:p>
            <a:pPr lvl="1"/>
            <a:endParaRPr lang="it-IT" dirty="0">
              <a:solidFill>
                <a:srgbClr val="DB00FF"/>
              </a:solidFill>
              <a:sym typeface="Wingdings"/>
            </a:endParaRPr>
          </a:p>
          <a:p>
            <a:pPr lvl="1"/>
            <a:r>
              <a:rPr lang="it-IT" dirty="0" smtClean="0">
                <a:sym typeface="Wingdings"/>
              </a:rPr>
              <a:t>Le misure si esprimono attraverso delle convenzioni:</a:t>
            </a:r>
          </a:p>
          <a:p>
            <a:pPr lvl="2"/>
            <a:r>
              <a:rPr lang="it-IT" dirty="0" smtClean="0">
                <a:sym typeface="Wingdings"/>
              </a:rPr>
              <a:t>Le convenzioni talvolta le suggerisce il programma stesso</a:t>
            </a:r>
          </a:p>
          <a:p>
            <a:pPr lvl="2"/>
            <a:r>
              <a:rPr lang="it-IT" dirty="0" smtClean="0">
                <a:sym typeface="Wingdings"/>
              </a:rPr>
              <a:t>In alternativa potete trovarle al seguente link:</a:t>
            </a:r>
          </a:p>
          <a:p>
            <a:pPr lvl="3"/>
            <a:r>
              <a:rPr lang="it-IT" dirty="0">
                <a:hlinkClick r:id="rId2"/>
              </a:rPr>
              <a:t>l</a:t>
            </a:r>
            <a:r>
              <a:rPr lang="it-IT" dirty="0" smtClean="0">
                <a:hlinkClick r:id="rId2"/>
              </a:rPr>
              <a:t>egenda misure funzione CONVERTI</a:t>
            </a:r>
            <a:endParaRPr lang="it-IT" dirty="0" smtClean="0"/>
          </a:p>
          <a:p>
            <a:pPr lvl="1"/>
            <a:r>
              <a:rPr lang="it-IT" dirty="0" smtClean="0"/>
              <a:t>Esercizio: Quante ore abbiamo a disposizione per organizzare il laboratorio del CLAM?</a:t>
            </a:r>
            <a:endParaRPr lang="it-IT" dirty="0"/>
          </a:p>
        </p:txBody>
      </p:sp>
    </p:spTree>
    <p:extLst>
      <p:ext uri="{BB962C8B-B14F-4D97-AF65-F5344CB8AC3E}">
        <p14:creationId xmlns:p14="http://schemas.microsoft.com/office/powerpoint/2010/main" val="12881781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animEffect transition="in" filter="wedge">
                                      <p:cBhvr>
                                        <p:cTn id="7"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Categorie:</a:t>
            </a:r>
          </a:p>
          <a:p>
            <a:pPr lvl="1"/>
            <a:r>
              <a:rPr lang="it-IT" dirty="0" smtClean="0"/>
              <a:t>Aritmetiche</a:t>
            </a:r>
          </a:p>
          <a:p>
            <a:pPr lvl="1"/>
            <a:r>
              <a:rPr lang="it-IT" dirty="0" smtClean="0"/>
              <a:t>Database</a:t>
            </a:r>
          </a:p>
          <a:p>
            <a:pPr lvl="1"/>
            <a:r>
              <a:rPr lang="it-IT" dirty="0" smtClean="0"/>
              <a:t>Data e ora</a:t>
            </a:r>
          </a:p>
          <a:p>
            <a:pPr lvl="1"/>
            <a:r>
              <a:rPr lang="it-IT" dirty="0" smtClean="0"/>
              <a:t>Progettazione</a:t>
            </a:r>
          </a:p>
          <a:p>
            <a:pPr lvl="1"/>
            <a:r>
              <a:rPr lang="it-IT" dirty="0" smtClean="0"/>
              <a:t>Finanziarie (mettiamole di lato per il momento)</a:t>
            </a:r>
          </a:p>
          <a:p>
            <a:pPr lvl="1"/>
            <a:r>
              <a:rPr lang="it-IT" dirty="0" smtClean="0"/>
              <a:t>Informative</a:t>
            </a:r>
          </a:p>
          <a:p>
            <a:pPr lvl="1"/>
            <a:r>
              <a:rPr lang="it-IT" dirty="0" smtClean="0"/>
              <a:t>Logiche</a:t>
            </a:r>
          </a:p>
          <a:p>
            <a:pPr lvl="1"/>
            <a:r>
              <a:rPr lang="it-IT" dirty="0" smtClean="0"/>
              <a:t>Ricerca e riferimento</a:t>
            </a:r>
          </a:p>
          <a:p>
            <a:pPr lvl="1"/>
            <a:r>
              <a:rPr lang="it-IT" dirty="0" smtClean="0"/>
              <a:t>Matematiche e trigonometriche</a:t>
            </a:r>
          </a:p>
          <a:p>
            <a:pPr lvl="1"/>
            <a:r>
              <a:rPr lang="it-IT" dirty="0" smtClean="0"/>
              <a:t>Statistiche</a:t>
            </a:r>
          </a:p>
          <a:p>
            <a:pPr lvl="1"/>
            <a:r>
              <a:rPr lang="it-IT" dirty="0" smtClean="0"/>
              <a:t>Testo</a:t>
            </a:r>
          </a:p>
          <a:p>
            <a:pPr lvl="1"/>
            <a:r>
              <a:rPr lang="it-IT" dirty="0" smtClean="0"/>
              <a:t>Compatibilità</a:t>
            </a:r>
          </a:p>
          <a:p>
            <a:pPr lvl="1"/>
            <a:endParaRPr lang="it-IT" dirty="0" smtClean="0"/>
          </a:p>
        </p:txBody>
      </p:sp>
    </p:spTree>
    <p:extLst>
      <p:ext uri="{BB962C8B-B14F-4D97-AF65-F5344CB8AC3E}">
        <p14:creationId xmlns:p14="http://schemas.microsoft.com/office/powerpoint/2010/main" val="35611529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5" presetClass="emph" presetSubtype="0" nodeType="clickEffect">
                                  <p:stCondLst>
                                    <p:cond delay="0"/>
                                  </p:stCondLst>
                                  <p:iterate type="lt">
                                    <p:tmAbs val="25"/>
                                  </p:iterate>
                                  <p:childTnLst>
                                    <p:set>
                                      <p:cBhvr override="childStyle">
                                        <p:cTn id="22" dur="indefinite"/>
                                        <p:tgtEl>
                                          <p:spTgt spid="3">
                                            <p:txEl>
                                              <p:pRg st="6" end="6"/>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 informative</a:t>
            </a:r>
            <a:endParaRPr lang="it-IT" dirty="0"/>
          </a:p>
        </p:txBody>
      </p:sp>
      <p:sp>
        <p:nvSpPr>
          <p:cNvPr id="3" name="Segnaposto contenuto 2"/>
          <p:cNvSpPr>
            <a:spLocks noGrp="1"/>
          </p:cNvSpPr>
          <p:nvPr>
            <p:ph idx="1"/>
          </p:nvPr>
        </p:nvSpPr>
        <p:spPr/>
        <p:txBody>
          <a:bodyPr/>
          <a:lstStyle/>
          <a:p>
            <a:r>
              <a:rPr lang="it-IT" dirty="0" smtClean="0"/>
              <a:t>Forniscono informazioni sul nostro foglio di lavoro; eccone alcune:</a:t>
            </a:r>
          </a:p>
          <a:p>
            <a:pPr lvl="1"/>
            <a:r>
              <a:rPr lang="it-IT" dirty="0" smtClean="0">
                <a:solidFill>
                  <a:srgbClr val="3366FF"/>
                </a:solidFill>
              </a:rPr>
              <a:t>=VAL.VUOTO</a:t>
            </a:r>
          </a:p>
          <a:p>
            <a:pPr lvl="1"/>
            <a:r>
              <a:rPr lang="it-IT" dirty="0" smtClean="0"/>
              <a:t>Restituisce VERO se il valore è vuoto</a:t>
            </a:r>
          </a:p>
          <a:p>
            <a:pPr lvl="1"/>
            <a:r>
              <a:rPr lang="it-IT" dirty="0" smtClean="0">
                <a:solidFill>
                  <a:srgbClr val="3366FF"/>
                </a:solidFill>
              </a:rPr>
              <a:t>=VAL.PARI </a:t>
            </a:r>
            <a:r>
              <a:rPr lang="it-IT" dirty="0" smtClean="0"/>
              <a:t>e </a:t>
            </a:r>
            <a:r>
              <a:rPr lang="it-IT" dirty="0" smtClean="0">
                <a:solidFill>
                  <a:srgbClr val="3366FF"/>
                </a:solidFill>
              </a:rPr>
              <a:t>=VAL.DISPARI</a:t>
            </a:r>
          </a:p>
          <a:p>
            <a:pPr lvl="1"/>
            <a:r>
              <a:rPr lang="it-IT" dirty="0" smtClean="0"/>
              <a:t>Restituiscono VERO se il valore rispettivamente è pari o dispari</a:t>
            </a:r>
          </a:p>
          <a:p>
            <a:pPr lvl="1"/>
            <a:r>
              <a:rPr lang="it-IT" dirty="0" smtClean="0">
                <a:solidFill>
                  <a:srgbClr val="3366FF"/>
                </a:solidFill>
              </a:rPr>
              <a:t>=VAL.NUMERO</a:t>
            </a:r>
            <a:r>
              <a:rPr lang="it-IT" dirty="0" smtClean="0"/>
              <a:t>; </a:t>
            </a:r>
            <a:r>
              <a:rPr lang="it-IT" dirty="0" smtClean="0">
                <a:solidFill>
                  <a:srgbClr val="3366FF"/>
                </a:solidFill>
              </a:rPr>
              <a:t>=VAL.TESTO </a:t>
            </a:r>
            <a:r>
              <a:rPr lang="it-IT" dirty="0" smtClean="0"/>
              <a:t>e </a:t>
            </a:r>
            <a:r>
              <a:rPr lang="it-IT" dirty="0" smtClean="0">
                <a:solidFill>
                  <a:srgbClr val="3366FF"/>
                </a:solidFill>
              </a:rPr>
              <a:t>=VAL.NON.TESTO</a:t>
            </a:r>
          </a:p>
          <a:p>
            <a:pPr lvl="1"/>
            <a:r>
              <a:rPr lang="it-IT" dirty="0" smtClean="0"/>
              <a:t>Restituiscono VERO rispettivamente se il valore è un numero; se il valore è testo e se il valore non è testo</a:t>
            </a:r>
          </a:p>
          <a:p>
            <a:pPr lvl="1"/>
            <a:endParaRPr lang="it-IT" dirty="0"/>
          </a:p>
        </p:txBody>
      </p:sp>
    </p:spTree>
    <p:extLst>
      <p:ext uri="{BB962C8B-B14F-4D97-AF65-F5344CB8AC3E}">
        <p14:creationId xmlns:p14="http://schemas.microsoft.com/office/powerpoint/2010/main" val="11545516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Categorie:</a:t>
            </a:r>
          </a:p>
          <a:p>
            <a:pPr lvl="1"/>
            <a:r>
              <a:rPr lang="it-IT" dirty="0" smtClean="0"/>
              <a:t>Aritmetiche</a:t>
            </a:r>
          </a:p>
          <a:p>
            <a:pPr lvl="1"/>
            <a:r>
              <a:rPr lang="it-IT" dirty="0" smtClean="0"/>
              <a:t>Database</a:t>
            </a:r>
          </a:p>
          <a:p>
            <a:pPr lvl="1"/>
            <a:r>
              <a:rPr lang="it-IT" dirty="0" smtClean="0"/>
              <a:t>Data e ora</a:t>
            </a:r>
          </a:p>
          <a:p>
            <a:pPr lvl="1"/>
            <a:r>
              <a:rPr lang="it-IT" dirty="0" smtClean="0"/>
              <a:t>Progettazione</a:t>
            </a:r>
          </a:p>
          <a:p>
            <a:pPr lvl="1"/>
            <a:r>
              <a:rPr lang="it-IT" dirty="0" smtClean="0"/>
              <a:t>Finanziarie (mettiamole di lato per il momento)</a:t>
            </a:r>
          </a:p>
          <a:p>
            <a:pPr lvl="1"/>
            <a:r>
              <a:rPr lang="it-IT" dirty="0" smtClean="0"/>
              <a:t>Informative</a:t>
            </a:r>
          </a:p>
          <a:p>
            <a:pPr lvl="1"/>
            <a:r>
              <a:rPr lang="it-IT" dirty="0" smtClean="0"/>
              <a:t>Logiche</a:t>
            </a:r>
          </a:p>
          <a:p>
            <a:pPr lvl="1"/>
            <a:r>
              <a:rPr lang="it-IT" dirty="0" smtClean="0"/>
              <a:t>Ricerca e riferimento </a:t>
            </a:r>
          </a:p>
          <a:p>
            <a:pPr lvl="1"/>
            <a:r>
              <a:rPr lang="it-IT" dirty="0" smtClean="0"/>
              <a:t>Matematiche e trigonometriche</a:t>
            </a:r>
          </a:p>
          <a:p>
            <a:pPr lvl="1"/>
            <a:r>
              <a:rPr lang="it-IT" dirty="0" smtClean="0"/>
              <a:t>Statistiche</a:t>
            </a:r>
          </a:p>
          <a:p>
            <a:pPr lvl="1"/>
            <a:r>
              <a:rPr lang="it-IT" dirty="0" smtClean="0"/>
              <a:t>Testo</a:t>
            </a:r>
          </a:p>
          <a:p>
            <a:pPr lvl="1"/>
            <a:r>
              <a:rPr lang="it-IT" dirty="0" smtClean="0"/>
              <a:t>Compatibilità</a:t>
            </a:r>
          </a:p>
          <a:p>
            <a:pPr lvl="1"/>
            <a:endParaRPr lang="it-IT" dirty="0" smtClean="0"/>
          </a:p>
        </p:txBody>
      </p:sp>
    </p:spTree>
    <p:extLst>
      <p:ext uri="{BB962C8B-B14F-4D97-AF65-F5344CB8AC3E}">
        <p14:creationId xmlns:p14="http://schemas.microsoft.com/office/powerpoint/2010/main" val="26809739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1346200"/>
            <a:ext cx="7315200" cy="1154097"/>
          </a:xfrm>
        </p:spPr>
        <p:txBody>
          <a:bodyPr/>
          <a:lstStyle/>
          <a:p>
            <a:r>
              <a:rPr lang="it-IT" dirty="0" smtClean="0"/>
              <a:t>Le funzioni LOGICHE</a:t>
            </a:r>
            <a:endParaRPr lang="it-IT" dirty="0"/>
          </a:p>
        </p:txBody>
      </p:sp>
      <p:sp>
        <p:nvSpPr>
          <p:cNvPr id="3" name="Segnaposto contenuto 2"/>
          <p:cNvSpPr>
            <a:spLocks noGrp="1"/>
          </p:cNvSpPr>
          <p:nvPr>
            <p:ph idx="1"/>
          </p:nvPr>
        </p:nvSpPr>
        <p:spPr/>
        <p:txBody>
          <a:bodyPr/>
          <a:lstStyle/>
          <a:p>
            <a:r>
              <a:rPr lang="it-IT" dirty="0" smtClean="0"/>
              <a:t>Tra le più usate, consentono di usare gli operatori logici. Le più usate sono:</a:t>
            </a:r>
          </a:p>
          <a:p>
            <a:r>
              <a:rPr lang="it-IT" dirty="0" smtClean="0">
                <a:solidFill>
                  <a:srgbClr val="3366FF"/>
                </a:solidFill>
              </a:rPr>
              <a:t>=E </a:t>
            </a:r>
            <a:endParaRPr lang="it-IT" dirty="0">
              <a:solidFill>
                <a:srgbClr val="3366FF"/>
              </a:solidFill>
              <a:sym typeface="Wingdings"/>
            </a:endParaRPr>
          </a:p>
          <a:p>
            <a:pPr lvl="1"/>
            <a:r>
              <a:rPr lang="it-IT" dirty="0" smtClean="0">
                <a:sym typeface="Wingdings"/>
              </a:rPr>
              <a:t>Restituisce VERO se tutti gli argomenti hanno valore VERO</a:t>
            </a:r>
          </a:p>
          <a:p>
            <a:pPr lvl="1"/>
            <a:r>
              <a:rPr lang="it-IT" dirty="0" smtClean="0">
                <a:sym typeface="Wingdings"/>
              </a:rPr>
              <a:t>Sintassi: </a:t>
            </a:r>
            <a:r>
              <a:rPr lang="it-IT" dirty="0" smtClean="0">
                <a:solidFill>
                  <a:srgbClr val="3366FF"/>
                </a:solidFill>
                <a:sym typeface="Wingdings"/>
              </a:rPr>
              <a:t>=E(logico1;logico2;</a:t>
            </a:r>
            <a:r>
              <a:rPr lang="mr-IN" dirty="0" smtClean="0">
                <a:solidFill>
                  <a:srgbClr val="3366FF"/>
                </a:solidFill>
                <a:sym typeface="Wingdings"/>
              </a:rPr>
              <a:t>…</a:t>
            </a:r>
            <a:r>
              <a:rPr lang="it-IT" dirty="0" smtClean="0">
                <a:solidFill>
                  <a:srgbClr val="3366FF"/>
                </a:solidFill>
                <a:sym typeface="Wingdings"/>
              </a:rPr>
              <a:t>)</a:t>
            </a:r>
          </a:p>
          <a:p>
            <a:pPr lvl="1"/>
            <a:r>
              <a:rPr lang="it-IT" dirty="0" smtClean="0">
                <a:sym typeface="Wingdings"/>
              </a:rPr>
              <a:t>Es: </a:t>
            </a:r>
            <a:r>
              <a:rPr lang="it-IT" dirty="0" smtClean="0">
                <a:solidFill>
                  <a:srgbClr val="3366FF"/>
                </a:solidFill>
                <a:sym typeface="Wingdings"/>
              </a:rPr>
              <a:t>=E(4=4;3&lt;&gt;4)</a:t>
            </a:r>
          </a:p>
          <a:p>
            <a:r>
              <a:rPr lang="it-IT" dirty="0" smtClean="0">
                <a:solidFill>
                  <a:srgbClr val="3366FF"/>
                </a:solidFill>
              </a:rPr>
              <a:t>=SE</a:t>
            </a:r>
          </a:p>
          <a:p>
            <a:pPr lvl="1"/>
            <a:r>
              <a:rPr lang="it-IT" dirty="0" smtClean="0"/>
              <a:t>È una delle più usate, specifica un test logico da eseguire</a:t>
            </a:r>
          </a:p>
          <a:p>
            <a:pPr lvl="1"/>
            <a:r>
              <a:rPr lang="it-IT" dirty="0" smtClean="0"/>
              <a:t>Sintassi: </a:t>
            </a:r>
            <a:r>
              <a:rPr lang="it-IT" dirty="0" smtClean="0">
                <a:solidFill>
                  <a:srgbClr val="3366FF"/>
                </a:solidFill>
              </a:rPr>
              <a:t>=SE(test;[se vero];[se falso])</a:t>
            </a:r>
          </a:p>
          <a:p>
            <a:pPr lvl="1"/>
            <a:r>
              <a:rPr lang="it-IT" dirty="0" smtClean="0"/>
              <a:t>Es: Lo studente ha diritto a seguire il laboratorio a titolo gratuito?</a:t>
            </a:r>
            <a:endParaRPr lang="it-IT" dirty="0"/>
          </a:p>
        </p:txBody>
      </p:sp>
    </p:spTree>
    <p:extLst>
      <p:ext uri="{BB962C8B-B14F-4D97-AF65-F5344CB8AC3E}">
        <p14:creationId xmlns:p14="http://schemas.microsoft.com/office/powerpoint/2010/main" val="26381177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t>Varie per iniziare</a:t>
            </a:r>
            <a:endParaRPr lang="it-IT" b="1" dirty="0"/>
          </a:p>
        </p:txBody>
      </p:sp>
      <p:sp>
        <p:nvSpPr>
          <p:cNvPr id="3" name="Segnaposto contenuto 2"/>
          <p:cNvSpPr>
            <a:spLocks noGrp="1"/>
          </p:cNvSpPr>
          <p:nvPr>
            <p:ph idx="1"/>
          </p:nvPr>
        </p:nvSpPr>
        <p:spPr/>
        <p:txBody>
          <a:bodyPr/>
          <a:lstStyle/>
          <a:p>
            <a:r>
              <a:rPr lang="it-IT" dirty="0" smtClean="0"/>
              <a:t>Scrivere Manualmente Dati</a:t>
            </a:r>
          </a:p>
          <a:p>
            <a:r>
              <a:rPr lang="it-IT" dirty="0" smtClean="0"/>
              <a:t>Serie</a:t>
            </a:r>
          </a:p>
          <a:p>
            <a:r>
              <a:rPr lang="it-IT" dirty="0" smtClean="0"/>
              <a:t>Data di oggi</a:t>
            </a:r>
          </a:p>
          <a:p>
            <a:r>
              <a:rPr lang="it-IT" dirty="0" smtClean="0"/>
              <a:t>Orario</a:t>
            </a:r>
          </a:p>
          <a:p>
            <a:r>
              <a:rPr lang="it-IT" dirty="0" smtClean="0"/>
              <a:t>Tra quanti giorni avverrà questo evento? =data più lontana-data di oggi</a:t>
            </a:r>
            <a:endParaRPr lang="it-IT" dirty="0"/>
          </a:p>
        </p:txBody>
      </p:sp>
    </p:spTree>
    <p:extLst>
      <p:ext uri="{BB962C8B-B14F-4D97-AF65-F5344CB8AC3E}">
        <p14:creationId xmlns:p14="http://schemas.microsoft.com/office/powerpoint/2010/main" val="185893569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Categorie:</a:t>
            </a:r>
          </a:p>
          <a:p>
            <a:pPr lvl="1"/>
            <a:r>
              <a:rPr lang="it-IT" dirty="0" smtClean="0"/>
              <a:t>Aritmetiche</a:t>
            </a:r>
          </a:p>
          <a:p>
            <a:pPr lvl="1"/>
            <a:r>
              <a:rPr lang="it-IT" dirty="0" smtClean="0"/>
              <a:t>Database</a:t>
            </a:r>
          </a:p>
          <a:p>
            <a:pPr lvl="1"/>
            <a:r>
              <a:rPr lang="it-IT" dirty="0" smtClean="0"/>
              <a:t>Data e ora</a:t>
            </a:r>
          </a:p>
          <a:p>
            <a:pPr lvl="1"/>
            <a:r>
              <a:rPr lang="it-IT" dirty="0" smtClean="0"/>
              <a:t>Progettazione</a:t>
            </a:r>
          </a:p>
          <a:p>
            <a:pPr lvl="1"/>
            <a:r>
              <a:rPr lang="it-IT" dirty="0" smtClean="0"/>
              <a:t>Finanziarie (mettiamole di lato per il momento)</a:t>
            </a:r>
          </a:p>
          <a:p>
            <a:pPr lvl="1"/>
            <a:r>
              <a:rPr lang="it-IT" dirty="0" smtClean="0"/>
              <a:t>Informative</a:t>
            </a:r>
          </a:p>
          <a:p>
            <a:pPr lvl="1"/>
            <a:r>
              <a:rPr lang="it-IT" dirty="0" smtClean="0"/>
              <a:t>Logiche</a:t>
            </a:r>
          </a:p>
          <a:p>
            <a:pPr lvl="1"/>
            <a:r>
              <a:rPr lang="it-IT" dirty="0" smtClean="0"/>
              <a:t>Ricerca e riferimento (mettiamole di lato per il momento)</a:t>
            </a:r>
          </a:p>
          <a:p>
            <a:pPr lvl="1"/>
            <a:r>
              <a:rPr lang="it-IT" dirty="0" smtClean="0"/>
              <a:t>Matematiche e trigonometriche</a:t>
            </a:r>
          </a:p>
          <a:p>
            <a:pPr lvl="1"/>
            <a:r>
              <a:rPr lang="it-IT" dirty="0" smtClean="0"/>
              <a:t>Statistiche</a:t>
            </a:r>
          </a:p>
          <a:p>
            <a:pPr lvl="1"/>
            <a:r>
              <a:rPr lang="it-IT" dirty="0" smtClean="0"/>
              <a:t>Testo</a:t>
            </a:r>
          </a:p>
          <a:p>
            <a:pPr lvl="1"/>
            <a:r>
              <a:rPr lang="it-IT" dirty="0" smtClean="0"/>
              <a:t>Compatibilità</a:t>
            </a:r>
          </a:p>
          <a:p>
            <a:pPr lvl="1"/>
            <a:endParaRPr lang="it-IT" dirty="0" smtClean="0"/>
          </a:p>
        </p:txBody>
      </p:sp>
    </p:spTree>
    <p:extLst>
      <p:ext uri="{BB962C8B-B14F-4D97-AF65-F5344CB8AC3E}">
        <p14:creationId xmlns:p14="http://schemas.microsoft.com/office/powerpoint/2010/main" val="37392822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8" presetClass="emph" presetSubtype="0" fill="hold" nodeType="clickEffect">
                                  <p:stCondLst>
                                    <p:cond delay="0"/>
                                  </p:stCondLst>
                                  <p:iterate type="lt">
                                    <p:tmPct val="10000"/>
                                  </p:iterate>
                                  <p:childTnLst>
                                    <p:animClr clrSpc="rgb" dir="cw">
                                      <p:cBhvr override="childStyle">
                                        <p:cTn id="30" dur="500" fill="hold"/>
                                        <p:tgtEl>
                                          <p:spTgt spid="3">
                                            <p:txEl>
                                              <p:pRg st="9" end="9"/>
                                            </p:txEl>
                                          </p:spTgt>
                                        </p:tgtEl>
                                        <p:attrNameLst>
                                          <p:attrName>style.color</p:attrName>
                                        </p:attrNameLst>
                                      </p:cBhvr>
                                      <p:to>
                                        <a:schemeClr val="accent2"/>
                                      </p:to>
                                    </p:animClr>
                                    <p:animClr clrSpc="rgb" dir="cw">
                                      <p:cBhvr>
                                        <p:cTn id="31" dur="500" fill="hold"/>
                                        <p:tgtEl>
                                          <p:spTgt spid="3">
                                            <p:txEl>
                                              <p:pRg st="9" end="9"/>
                                            </p:txEl>
                                          </p:spTgt>
                                        </p:tgtEl>
                                        <p:attrNameLst>
                                          <p:attrName>fillcolor</p:attrName>
                                        </p:attrNameLst>
                                      </p:cBhvr>
                                      <p:to>
                                        <a:schemeClr val="accent2"/>
                                      </p:to>
                                    </p:animClr>
                                    <p:set>
                                      <p:cBhvr>
                                        <p:cTn id="32" dur="500" fill="hold"/>
                                        <p:tgtEl>
                                          <p:spTgt spid="3">
                                            <p:txEl>
                                              <p:pRg st="9" end="9"/>
                                            </p:txEl>
                                          </p:spTgt>
                                        </p:tgtEl>
                                        <p:attrNameLst>
                                          <p:attrName>fill.type</p:attrName>
                                        </p:attrNameLst>
                                      </p:cBhvr>
                                      <p:to>
                                        <p:strVal val="solid"/>
                                      </p:to>
                                    </p:set>
                                    <p:anim to="1.5" calcmode="lin" valueType="num">
                                      <p:cBhvr override="childStyle">
                                        <p:cTn id="33" dur="500" fill="hold"/>
                                        <p:tgtEl>
                                          <p:spTgt spid="3">
                                            <p:txEl>
                                              <p:pRg st="9" end="9"/>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 matematiche</a:t>
            </a:r>
            <a:endParaRPr lang="it-IT" dirty="0"/>
          </a:p>
        </p:txBody>
      </p:sp>
      <p:sp>
        <p:nvSpPr>
          <p:cNvPr id="3" name="Segnaposto contenuto 2"/>
          <p:cNvSpPr>
            <a:spLocks noGrp="1"/>
          </p:cNvSpPr>
          <p:nvPr>
            <p:ph idx="1"/>
          </p:nvPr>
        </p:nvSpPr>
        <p:spPr>
          <a:xfrm>
            <a:off x="914400" y="2769833"/>
            <a:ext cx="7315200" cy="4088167"/>
          </a:xfrm>
        </p:spPr>
        <p:txBody>
          <a:bodyPr>
            <a:normAutofit fontScale="85000" lnSpcReduction="10000"/>
          </a:bodyPr>
          <a:lstStyle/>
          <a:p>
            <a:r>
              <a:rPr lang="it-IT" dirty="0" smtClean="0"/>
              <a:t>Nascono per facilitare i calcoli matematici. Eccone alcune</a:t>
            </a:r>
          </a:p>
          <a:p>
            <a:pPr lvl="1"/>
            <a:r>
              <a:rPr lang="it-IT" dirty="0" smtClean="0">
                <a:solidFill>
                  <a:srgbClr val="3366FF"/>
                </a:solidFill>
              </a:rPr>
              <a:t>=SOMMA(num1;num2;</a:t>
            </a:r>
            <a:r>
              <a:rPr lang="mr-IN" dirty="0" smtClean="0">
                <a:solidFill>
                  <a:srgbClr val="3366FF"/>
                </a:solidFill>
              </a:rPr>
              <a:t>…</a:t>
            </a:r>
            <a:r>
              <a:rPr lang="it-IT" dirty="0" smtClean="0">
                <a:solidFill>
                  <a:srgbClr val="3366FF"/>
                </a:solidFill>
              </a:rPr>
              <a:t>) </a:t>
            </a:r>
          </a:p>
          <a:p>
            <a:pPr lvl="1"/>
            <a:r>
              <a:rPr lang="it-IT" dirty="0" smtClean="0">
                <a:solidFill>
                  <a:srgbClr val="3366FF"/>
                </a:solidFill>
              </a:rPr>
              <a:t>=PRODOTTO</a:t>
            </a:r>
            <a:r>
              <a:rPr lang="it-IT" dirty="0">
                <a:solidFill>
                  <a:srgbClr val="3366FF"/>
                </a:solidFill>
              </a:rPr>
              <a:t>(num1;num2;</a:t>
            </a:r>
            <a:r>
              <a:rPr lang="mr-IN" dirty="0">
                <a:solidFill>
                  <a:srgbClr val="3366FF"/>
                </a:solidFill>
              </a:rPr>
              <a:t>…</a:t>
            </a:r>
            <a:r>
              <a:rPr lang="it-IT" dirty="0" smtClean="0">
                <a:solidFill>
                  <a:srgbClr val="3366FF"/>
                </a:solidFill>
              </a:rPr>
              <a:t>)</a:t>
            </a:r>
          </a:p>
          <a:p>
            <a:pPr lvl="1"/>
            <a:r>
              <a:rPr lang="it-IT" dirty="0" smtClean="0">
                <a:solidFill>
                  <a:srgbClr val="3366FF"/>
                </a:solidFill>
              </a:rPr>
              <a:t>=POTENZA(</a:t>
            </a:r>
            <a:r>
              <a:rPr lang="it-IT" dirty="0" err="1" smtClean="0">
                <a:solidFill>
                  <a:srgbClr val="3366FF"/>
                </a:solidFill>
              </a:rPr>
              <a:t>num;potenza</a:t>
            </a:r>
            <a:r>
              <a:rPr lang="it-IT" dirty="0" smtClean="0">
                <a:solidFill>
                  <a:srgbClr val="3366FF"/>
                </a:solidFill>
              </a:rPr>
              <a:t>)</a:t>
            </a:r>
          </a:p>
          <a:p>
            <a:pPr lvl="1"/>
            <a:r>
              <a:rPr lang="it-IT" dirty="0" smtClean="0">
                <a:solidFill>
                  <a:srgbClr val="3366FF"/>
                </a:solidFill>
              </a:rPr>
              <a:t>=ROMANO(</a:t>
            </a:r>
            <a:r>
              <a:rPr lang="it-IT" dirty="0" err="1" smtClean="0">
                <a:solidFill>
                  <a:srgbClr val="3366FF"/>
                </a:solidFill>
              </a:rPr>
              <a:t>num</a:t>
            </a:r>
            <a:r>
              <a:rPr lang="it-IT" dirty="0" smtClean="0">
                <a:solidFill>
                  <a:srgbClr val="3366FF"/>
                </a:solidFill>
              </a:rPr>
              <a:t>)</a:t>
            </a:r>
          </a:p>
          <a:p>
            <a:pPr lvl="1"/>
            <a:r>
              <a:rPr lang="it-IT" dirty="0" smtClean="0">
                <a:solidFill>
                  <a:srgbClr val="3366FF"/>
                </a:solidFill>
              </a:rPr>
              <a:t>=CASUALE.TRA(</a:t>
            </a:r>
            <a:r>
              <a:rPr lang="it-IT" dirty="0" err="1" smtClean="0">
                <a:solidFill>
                  <a:srgbClr val="3366FF"/>
                </a:solidFill>
              </a:rPr>
              <a:t>num_maggiore;num_minore</a:t>
            </a:r>
            <a:r>
              <a:rPr lang="it-IT" dirty="0" smtClean="0">
                <a:solidFill>
                  <a:srgbClr val="3366FF"/>
                </a:solidFill>
              </a:rPr>
              <a:t>)</a:t>
            </a:r>
          </a:p>
          <a:p>
            <a:pPr lvl="1"/>
            <a:r>
              <a:rPr lang="it-IT" dirty="0" smtClean="0">
                <a:solidFill>
                  <a:srgbClr val="3366FF"/>
                </a:solidFill>
              </a:rPr>
              <a:t>=ARROTONDA(</a:t>
            </a:r>
            <a:r>
              <a:rPr lang="it-IT" dirty="0" err="1" smtClean="0">
                <a:solidFill>
                  <a:srgbClr val="3366FF"/>
                </a:solidFill>
              </a:rPr>
              <a:t>num;cifre</a:t>
            </a:r>
            <a:r>
              <a:rPr lang="it-IT" dirty="0">
                <a:solidFill>
                  <a:srgbClr val="3366FF"/>
                </a:solidFill>
              </a:rPr>
              <a:t> </a:t>
            </a:r>
            <a:r>
              <a:rPr lang="it-IT" dirty="0" smtClean="0">
                <a:solidFill>
                  <a:srgbClr val="3366FF"/>
                </a:solidFill>
              </a:rPr>
              <a:t>decimali che desideriamo dopo la virgola)</a:t>
            </a:r>
          </a:p>
          <a:p>
            <a:r>
              <a:rPr lang="it-IT" dirty="0" smtClean="0">
                <a:solidFill>
                  <a:srgbClr val="FFFFFF"/>
                </a:solidFill>
              </a:rPr>
              <a:t>Esercizio. Calcolare:</a:t>
            </a:r>
          </a:p>
          <a:p>
            <a:pPr lvl="1"/>
            <a:r>
              <a:rPr lang="it-IT" dirty="0" smtClean="0">
                <a:solidFill>
                  <a:srgbClr val="FFFFFF"/>
                </a:solidFill>
              </a:rPr>
              <a:t>La somma degli importi pagati dagli studenti del CLAM</a:t>
            </a:r>
          </a:p>
          <a:p>
            <a:pPr lvl="1"/>
            <a:r>
              <a:rPr lang="it-IT" dirty="0" smtClean="0">
                <a:solidFill>
                  <a:srgbClr val="FFFFFF"/>
                </a:solidFill>
              </a:rPr>
              <a:t>Quante ore abbiamo a disposizione per organizzare il corso del CLAM se ogni giorno possiamo usare le strutture del CUMO 8 ore</a:t>
            </a:r>
          </a:p>
          <a:p>
            <a:pPr lvl="1"/>
            <a:r>
              <a:rPr lang="it-IT" dirty="0" smtClean="0">
                <a:solidFill>
                  <a:srgbClr val="FFFFFF"/>
                </a:solidFill>
              </a:rPr>
              <a:t>Inserire una quantità casuale di ore di assenza (poi fare copia e incolla speciale)</a:t>
            </a:r>
          </a:p>
          <a:p>
            <a:pPr lvl="1"/>
            <a:r>
              <a:rPr lang="it-IT" dirty="0" smtClean="0">
                <a:solidFill>
                  <a:srgbClr val="FFFFFF"/>
                </a:solidFill>
              </a:rPr>
              <a:t>Inserire un voto casuale per la prova orale </a:t>
            </a:r>
            <a:r>
              <a:rPr lang="it-IT" dirty="0">
                <a:solidFill>
                  <a:srgbClr val="FFFFFF"/>
                </a:solidFill>
              </a:rPr>
              <a:t>(poi fare copia e incolla speciale</a:t>
            </a:r>
            <a:r>
              <a:rPr lang="it-IT" dirty="0" smtClean="0">
                <a:solidFill>
                  <a:srgbClr val="FFFFFF"/>
                </a:solidFill>
              </a:rPr>
              <a:t>)</a:t>
            </a:r>
          </a:p>
          <a:p>
            <a:pPr lvl="1"/>
            <a:r>
              <a:rPr lang="it-IT" dirty="0" smtClean="0">
                <a:solidFill>
                  <a:srgbClr val="FFFFFF"/>
                </a:solidFill>
              </a:rPr>
              <a:t>Inserire un voto casuale per la prova scritta </a:t>
            </a:r>
            <a:r>
              <a:rPr lang="it-IT" dirty="0">
                <a:solidFill>
                  <a:srgbClr val="FFFFFF"/>
                </a:solidFill>
              </a:rPr>
              <a:t>(poi fare copia e incolla speciale)</a:t>
            </a:r>
          </a:p>
          <a:p>
            <a:pPr lvl="1"/>
            <a:endParaRPr lang="it-IT" dirty="0" smtClean="0">
              <a:solidFill>
                <a:srgbClr val="FFFFFF"/>
              </a:solidFill>
            </a:endParaRPr>
          </a:p>
          <a:p>
            <a:pPr lvl="1"/>
            <a:endParaRPr lang="it-IT" dirty="0"/>
          </a:p>
          <a:p>
            <a:pPr lvl="1"/>
            <a:endParaRPr lang="it-IT" dirty="0"/>
          </a:p>
        </p:txBody>
      </p:sp>
    </p:spTree>
    <p:extLst>
      <p:ext uri="{BB962C8B-B14F-4D97-AF65-F5344CB8AC3E}">
        <p14:creationId xmlns:p14="http://schemas.microsoft.com/office/powerpoint/2010/main" val="22585885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3">
                                            <p:txEl>
                                              <p:pRg st="12" end="1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 matematiche</a:t>
            </a:r>
            <a:endParaRPr lang="it-IT" dirty="0"/>
          </a:p>
        </p:txBody>
      </p:sp>
      <p:sp>
        <p:nvSpPr>
          <p:cNvPr id="3" name="Segnaposto contenuto 2"/>
          <p:cNvSpPr>
            <a:spLocks noGrp="1"/>
          </p:cNvSpPr>
          <p:nvPr>
            <p:ph idx="1"/>
          </p:nvPr>
        </p:nvSpPr>
        <p:spPr/>
        <p:txBody>
          <a:bodyPr/>
          <a:lstStyle/>
          <a:p>
            <a:r>
              <a:rPr lang="it-IT" dirty="0" smtClean="0">
                <a:solidFill>
                  <a:srgbClr val="3366FF"/>
                </a:solidFill>
              </a:rPr>
              <a:t>=MATR.SOMMA.PRODOTTO(matr1;matr2;matr3;</a:t>
            </a:r>
            <a:r>
              <a:rPr lang="mr-IN" dirty="0" smtClean="0">
                <a:solidFill>
                  <a:srgbClr val="3366FF"/>
                </a:solidFill>
              </a:rPr>
              <a:t>…</a:t>
            </a:r>
            <a:r>
              <a:rPr lang="it-IT" dirty="0" smtClean="0">
                <a:solidFill>
                  <a:srgbClr val="3366FF"/>
                </a:solidFill>
              </a:rPr>
              <a:t>)</a:t>
            </a:r>
          </a:p>
          <a:p>
            <a:pPr lvl="1"/>
            <a:r>
              <a:rPr lang="it-IT" dirty="0" smtClean="0"/>
              <a:t>È la somma dei prodotti di </a:t>
            </a:r>
            <a:r>
              <a:rPr lang="it-IT" i="1" dirty="0" err="1" smtClean="0"/>
              <a:t>n</a:t>
            </a:r>
            <a:r>
              <a:rPr lang="it-IT" dirty="0" smtClean="0"/>
              <a:t> matrici</a:t>
            </a:r>
          </a:p>
          <a:p>
            <a:endParaRPr lang="it-IT" dirty="0" smtClean="0"/>
          </a:p>
          <a:p>
            <a:r>
              <a:rPr lang="it-IT" dirty="0" smtClean="0">
                <a:solidFill>
                  <a:srgbClr val="3366FF"/>
                </a:solidFill>
              </a:rPr>
              <a:t>=</a:t>
            </a:r>
            <a:r>
              <a:rPr lang="it-IT" dirty="0">
                <a:solidFill>
                  <a:srgbClr val="3366FF"/>
                </a:solidFill>
              </a:rPr>
              <a:t>MATR.SOMMA.PRODOTTO(matr1;matr2;matr3;</a:t>
            </a:r>
            <a:r>
              <a:rPr lang="mr-IN" dirty="0">
                <a:solidFill>
                  <a:srgbClr val="3366FF"/>
                </a:solidFill>
              </a:rPr>
              <a:t>…</a:t>
            </a:r>
            <a:r>
              <a:rPr lang="it-IT" dirty="0" smtClean="0">
                <a:solidFill>
                  <a:srgbClr val="3366FF"/>
                </a:solidFill>
              </a:rPr>
              <a:t>)</a:t>
            </a:r>
          </a:p>
          <a:p>
            <a:pPr lvl="1"/>
            <a:r>
              <a:rPr lang="it-IT" dirty="0" smtClean="0"/>
              <a:t>Matr1 (i. e. tutti i dati numerici contenuti nella colonna B)</a:t>
            </a:r>
          </a:p>
          <a:p>
            <a:pPr lvl="1"/>
            <a:r>
              <a:rPr lang="it-IT" dirty="0" smtClean="0"/>
              <a:t>Matr2 (i. e. </a:t>
            </a:r>
            <a:r>
              <a:rPr lang="it-IT" dirty="0"/>
              <a:t>tutti i dati numerici contenuti nella colonna </a:t>
            </a:r>
            <a:r>
              <a:rPr lang="it-IT" dirty="0" smtClean="0"/>
              <a:t>C)</a:t>
            </a:r>
          </a:p>
          <a:p>
            <a:pPr lvl="2"/>
            <a:r>
              <a:rPr lang="it-IT" dirty="0" smtClean="0"/>
              <a:t>=MATR.SOMMA.PRODOTTO(B1:B35;C1:C35)</a:t>
            </a:r>
          </a:p>
          <a:p>
            <a:pPr lvl="2"/>
            <a:r>
              <a:rPr lang="it-IT" dirty="0" smtClean="0"/>
              <a:t>Significa che il programma ha eseguito B1*C1+B2*C2+</a:t>
            </a:r>
            <a:r>
              <a:rPr lang="mr-IN" dirty="0" smtClean="0"/>
              <a:t>…</a:t>
            </a:r>
            <a:r>
              <a:rPr lang="it-IT" dirty="0" smtClean="0"/>
              <a:t>.</a:t>
            </a:r>
            <a:endParaRPr lang="it-IT" dirty="0"/>
          </a:p>
          <a:p>
            <a:pPr lvl="1"/>
            <a:endParaRPr lang="it-IT" dirty="0"/>
          </a:p>
          <a:p>
            <a:pPr lvl="1"/>
            <a:endParaRPr lang="it-IT" dirty="0" smtClean="0"/>
          </a:p>
        </p:txBody>
      </p:sp>
    </p:spTree>
    <p:extLst>
      <p:ext uri="{BB962C8B-B14F-4D97-AF65-F5344CB8AC3E}">
        <p14:creationId xmlns:p14="http://schemas.microsoft.com/office/powerpoint/2010/main" val="1841325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Categorie:</a:t>
            </a:r>
          </a:p>
          <a:p>
            <a:pPr lvl="1"/>
            <a:r>
              <a:rPr lang="it-IT" dirty="0" smtClean="0"/>
              <a:t>Aritmetiche</a:t>
            </a:r>
          </a:p>
          <a:p>
            <a:pPr lvl="1"/>
            <a:r>
              <a:rPr lang="it-IT" dirty="0" smtClean="0"/>
              <a:t>Database</a:t>
            </a:r>
          </a:p>
          <a:p>
            <a:pPr lvl="1"/>
            <a:r>
              <a:rPr lang="it-IT" dirty="0" smtClean="0"/>
              <a:t>Data e ora</a:t>
            </a:r>
          </a:p>
          <a:p>
            <a:pPr lvl="1"/>
            <a:r>
              <a:rPr lang="it-IT" dirty="0" smtClean="0"/>
              <a:t>Progettazione</a:t>
            </a:r>
          </a:p>
          <a:p>
            <a:pPr lvl="1"/>
            <a:r>
              <a:rPr lang="it-IT" dirty="0" smtClean="0"/>
              <a:t>Finanziarie (mettiamole di lato per il momento)</a:t>
            </a:r>
          </a:p>
          <a:p>
            <a:pPr lvl="1"/>
            <a:r>
              <a:rPr lang="it-IT" dirty="0" smtClean="0"/>
              <a:t>Informative</a:t>
            </a:r>
          </a:p>
          <a:p>
            <a:pPr lvl="1"/>
            <a:r>
              <a:rPr lang="it-IT" dirty="0" smtClean="0"/>
              <a:t>Logiche</a:t>
            </a:r>
          </a:p>
          <a:p>
            <a:pPr lvl="1"/>
            <a:r>
              <a:rPr lang="it-IT" dirty="0" smtClean="0"/>
              <a:t>Ricerca e riferimento (mettiamole di lato per il momento)</a:t>
            </a:r>
          </a:p>
          <a:p>
            <a:pPr lvl="1"/>
            <a:r>
              <a:rPr lang="it-IT" dirty="0" smtClean="0"/>
              <a:t>Matematiche e trigonometriche</a:t>
            </a:r>
          </a:p>
          <a:p>
            <a:pPr lvl="1"/>
            <a:r>
              <a:rPr lang="it-IT" dirty="0" smtClean="0"/>
              <a:t>Statistiche</a:t>
            </a:r>
          </a:p>
          <a:p>
            <a:pPr lvl="1"/>
            <a:r>
              <a:rPr lang="it-IT" dirty="0" smtClean="0"/>
              <a:t>Testo</a:t>
            </a:r>
          </a:p>
          <a:p>
            <a:pPr lvl="1"/>
            <a:r>
              <a:rPr lang="it-IT" dirty="0" smtClean="0"/>
              <a:t>Compatibilità</a:t>
            </a:r>
          </a:p>
          <a:p>
            <a:pPr lvl="1"/>
            <a:endParaRPr lang="it-IT" dirty="0" smtClean="0"/>
          </a:p>
        </p:txBody>
      </p:sp>
    </p:spTree>
    <p:extLst>
      <p:ext uri="{BB962C8B-B14F-4D97-AF65-F5344CB8AC3E}">
        <p14:creationId xmlns:p14="http://schemas.microsoft.com/office/powerpoint/2010/main" val="34047860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7" presetClass="emph" presetSubtype="0" fill="remove" nodeType="clickEffect">
                                  <p:stCondLst>
                                    <p:cond delay="0"/>
                                  </p:stCondLst>
                                  <p:childTnLst>
                                    <p:animClr clrSpc="rgb" dir="cw">
                                      <p:cBhvr override="childStyle">
                                        <p:cTn id="34" dur="250" autoRev="1" fill="remove"/>
                                        <p:tgtEl>
                                          <p:spTgt spid="3">
                                            <p:txEl>
                                              <p:pRg st="10" end="10"/>
                                            </p:txEl>
                                          </p:spTgt>
                                        </p:tgtEl>
                                        <p:attrNameLst>
                                          <p:attrName>style.color</p:attrName>
                                        </p:attrNameLst>
                                      </p:cBhvr>
                                      <p:to>
                                        <a:schemeClr val="bg1"/>
                                      </p:to>
                                    </p:animClr>
                                    <p:animClr clrSpc="rgb" dir="cw">
                                      <p:cBhvr>
                                        <p:cTn id="35" dur="250" autoRev="1" fill="remove"/>
                                        <p:tgtEl>
                                          <p:spTgt spid="3">
                                            <p:txEl>
                                              <p:pRg st="10" end="10"/>
                                            </p:txEl>
                                          </p:spTgt>
                                        </p:tgtEl>
                                        <p:attrNameLst>
                                          <p:attrName>fillcolor</p:attrName>
                                        </p:attrNameLst>
                                      </p:cBhvr>
                                      <p:to>
                                        <a:schemeClr val="bg1"/>
                                      </p:to>
                                    </p:animClr>
                                    <p:set>
                                      <p:cBhvr>
                                        <p:cTn id="36" dur="250" autoRev="1" fill="remove"/>
                                        <p:tgtEl>
                                          <p:spTgt spid="3">
                                            <p:txEl>
                                              <p:pRg st="10" end="10"/>
                                            </p:txEl>
                                          </p:spTgt>
                                        </p:tgtEl>
                                        <p:attrNameLst>
                                          <p:attrName>fill.type</p:attrName>
                                        </p:attrNameLst>
                                      </p:cBhvr>
                                      <p:to>
                                        <p:strVal val="solid"/>
                                      </p:to>
                                    </p:set>
                                    <p:set>
                                      <p:cBhvr>
                                        <p:cTn id="37" dur="250" autoRev="1" fill="remove"/>
                                        <p:tgtEl>
                                          <p:spTgt spid="3">
                                            <p:txEl>
                                              <p:pRg st="10" end="1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 statistiche</a:t>
            </a:r>
            <a:endParaRPr lang="it-IT" dirty="0"/>
          </a:p>
        </p:txBody>
      </p:sp>
      <p:sp>
        <p:nvSpPr>
          <p:cNvPr id="3" name="Segnaposto contenuto 2"/>
          <p:cNvSpPr>
            <a:spLocks noGrp="1"/>
          </p:cNvSpPr>
          <p:nvPr>
            <p:ph idx="1"/>
          </p:nvPr>
        </p:nvSpPr>
        <p:spPr/>
        <p:txBody>
          <a:bodyPr>
            <a:normAutofit lnSpcReduction="10000"/>
          </a:bodyPr>
          <a:lstStyle/>
          <a:p>
            <a:r>
              <a:rPr lang="it-IT" dirty="0" smtClean="0"/>
              <a:t>Servono a eseguire operazioni statistiche su campioni di dati.</a:t>
            </a:r>
          </a:p>
          <a:p>
            <a:pPr lvl="1"/>
            <a:r>
              <a:rPr lang="it-IT" dirty="0" smtClean="0">
                <a:solidFill>
                  <a:srgbClr val="3366FF"/>
                </a:solidFill>
              </a:rPr>
              <a:t>=MEDIA(num1;num2;</a:t>
            </a:r>
            <a:r>
              <a:rPr lang="mr-IN" dirty="0" smtClean="0">
                <a:solidFill>
                  <a:srgbClr val="3366FF"/>
                </a:solidFill>
              </a:rPr>
              <a:t>…</a:t>
            </a:r>
            <a:r>
              <a:rPr lang="it-IT" dirty="0" smtClean="0">
                <a:solidFill>
                  <a:srgbClr val="3366FF"/>
                </a:solidFill>
              </a:rPr>
              <a:t>)</a:t>
            </a:r>
          </a:p>
          <a:p>
            <a:pPr lvl="1"/>
            <a:r>
              <a:rPr lang="it-IT" dirty="0" smtClean="0"/>
              <a:t>Calcola la media statistica tra i valori selezionati</a:t>
            </a:r>
          </a:p>
          <a:p>
            <a:pPr lvl="1"/>
            <a:r>
              <a:rPr lang="it-IT" dirty="0" smtClean="0"/>
              <a:t>Es: Quante ore di corsi CLAM seguono mediamente gli studenti del CUMO?</a:t>
            </a:r>
          </a:p>
          <a:p>
            <a:pPr lvl="1"/>
            <a:r>
              <a:rPr lang="it-IT" dirty="0" smtClean="0"/>
              <a:t>Esercizio: </a:t>
            </a:r>
          </a:p>
          <a:p>
            <a:pPr lvl="2"/>
            <a:r>
              <a:rPr lang="it-IT" dirty="0" smtClean="0"/>
              <a:t>Inserisci nel nostro database una colonna dopo “Prova orale” che si intitola “Media prove”</a:t>
            </a:r>
          </a:p>
          <a:p>
            <a:pPr lvl="2"/>
            <a:r>
              <a:rPr lang="it-IT" dirty="0" smtClean="0"/>
              <a:t>Calcola la media tra la prova orale e quella scritta di ciascuno studente del CUMO</a:t>
            </a:r>
          </a:p>
          <a:p>
            <a:pPr lvl="2"/>
            <a:r>
              <a:rPr lang="it-IT" dirty="0" smtClean="0"/>
              <a:t>Aggiungi accanto a “Media prove” una colonna che si intitola “voto d’esame” e in questa inserisci i risultati arrotondati a 0 cifre decimali</a:t>
            </a:r>
            <a:endParaRPr lang="it-IT" dirty="0"/>
          </a:p>
        </p:txBody>
      </p:sp>
    </p:spTree>
    <p:extLst>
      <p:ext uri="{BB962C8B-B14F-4D97-AF65-F5344CB8AC3E}">
        <p14:creationId xmlns:p14="http://schemas.microsoft.com/office/powerpoint/2010/main" val="8682064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Categorie:</a:t>
            </a:r>
          </a:p>
          <a:p>
            <a:pPr lvl="1"/>
            <a:r>
              <a:rPr lang="it-IT" dirty="0" smtClean="0"/>
              <a:t>Aritmetiche</a:t>
            </a:r>
          </a:p>
          <a:p>
            <a:pPr lvl="1"/>
            <a:r>
              <a:rPr lang="it-IT" dirty="0" smtClean="0"/>
              <a:t>Database</a:t>
            </a:r>
          </a:p>
          <a:p>
            <a:pPr lvl="1"/>
            <a:r>
              <a:rPr lang="it-IT" dirty="0" smtClean="0"/>
              <a:t>Data e ora</a:t>
            </a:r>
          </a:p>
          <a:p>
            <a:pPr lvl="1"/>
            <a:r>
              <a:rPr lang="it-IT" dirty="0" smtClean="0"/>
              <a:t>Progettazione</a:t>
            </a:r>
          </a:p>
          <a:p>
            <a:pPr lvl="1"/>
            <a:r>
              <a:rPr lang="it-IT" dirty="0" smtClean="0"/>
              <a:t>Finanziarie (mettiamole di lato per il momento)</a:t>
            </a:r>
          </a:p>
          <a:p>
            <a:pPr lvl="1"/>
            <a:r>
              <a:rPr lang="it-IT" dirty="0" smtClean="0"/>
              <a:t>Informative</a:t>
            </a:r>
          </a:p>
          <a:p>
            <a:pPr lvl="1"/>
            <a:r>
              <a:rPr lang="it-IT" dirty="0" smtClean="0"/>
              <a:t>Logiche</a:t>
            </a:r>
          </a:p>
          <a:p>
            <a:pPr lvl="1"/>
            <a:r>
              <a:rPr lang="it-IT" dirty="0" smtClean="0"/>
              <a:t>Ricerca e riferimento (mettiamole di lato per il momento)</a:t>
            </a:r>
          </a:p>
          <a:p>
            <a:pPr lvl="1"/>
            <a:r>
              <a:rPr lang="it-IT" dirty="0" smtClean="0"/>
              <a:t>Matematiche e trigonometriche</a:t>
            </a:r>
          </a:p>
          <a:p>
            <a:pPr lvl="1"/>
            <a:r>
              <a:rPr lang="it-IT" dirty="0" smtClean="0"/>
              <a:t>Statistiche</a:t>
            </a:r>
          </a:p>
          <a:p>
            <a:pPr lvl="1"/>
            <a:r>
              <a:rPr lang="it-IT" dirty="0" smtClean="0"/>
              <a:t>Testo</a:t>
            </a:r>
          </a:p>
          <a:p>
            <a:pPr lvl="1"/>
            <a:r>
              <a:rPr lang="it-IT" dirty="0" smtClean="0"/>
              <a:t>Compatibilità</a:t>
            </a:r>
          </a:p>
          <a:p>
            <a:pPr lvl="1"/>
            <a:endParaRPr lang="it-IT" dirty="0" smtClean="0"/>
          </a:p>
        </p:txBody>
      </p:sp>
    </p:spTree>
    <p:extLst>
      <p:ext uri="{BB962C8B-B14F-4D97-AF65-F5344CB8AC3E}">
        <p14:creationId xmlns:p14="http://schemas.microsoft.com/office/powerpoint/2010/main" val="28192399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34" presetClass="emph" presetSubtype="0" fill="hold" nodeType="clickEffect">
                                  <p:stCondLst>
                                    <p:cond delay="0"/>
                                  </p:stCondLst>
                                  <p:iterate type="lt">
                                    <p:tmPct val="10000"/>
                                  </p:iterate>
                                  <p:childTnLst>
                                    <p:animMotion origin="layout" path="M 0.0 0.0 L 0.0 -0.07213" pathEditMode="relative" ptsTypes="">
                                      <p:cBhvr>
                                        <p:cTn id="38" dur="250" accel="50000" decel="50000" autoRev="1" fill="hold">
                                          <p:stCondLst>
                                            <p:cond delay="0"/>
                                          </p:stCondLst>
                                        </p:cTn>
                                        <p:tgtEl>
                                          <p:spTgt spid="3">
                                            <p:txEl>
                                              <p:pRg st="11" end="11"/>
                                            </p:txEl>
                                          </p:spTgt>
                                        </p:tgtEl>
                                        <p:attrNameLst>
                                          <p:attrName>ppt_x</p:attrName>
                                          <p:attrName>ppt_y</p:attrName>
                                        </p:attrNameLst>
                                      </p:cBhvr>
                                    </p:animMotion>
                                    <p:animRot by="1500000">
                                      <p:cBhvr>
                                        <p:cTn id="39" dur="125" fill="hold">
                                          <p:stCondLst>
                                            <p:cond delay="0"/>
                                          </p:stCondLst>
                                        </p:cTn>
                                        <p:tgtEl>
                                          <p:spTgt spid="3">
                                            <p:txEl>
                                              <p:pRg st="11" end="11"/>
                                            </p:txEl>
                                          </p:spTgt>
                                        </p:tgtEl>
                                        <p:attrNameLst>
                                          <p:attrName>r</p:attrName>
                                        </p:attrNameLst>
                                      </p:cBhvr>
                                    </p:animRot>
                                    <p:animRot by="-1500000">
                                      <p:cBhvr>
                                        <p:cTn id="40" dur="125" fill="hold">
                                          <p:stCondLst>
                                            <p:cond delay="125"/>
                                          </p:stCondLst>
                                        </p:cTn>
                                        <p:tgtEl>
                                          <p:spTgt spid="3">
                                            <p:txEl>
                                              <p:pRg st="11" end="11"/>
                                            </p:txEl>
                                          </p:spTgt>
                                        </p:tgtEl>
                                        <p:attrNameLst>
                                          <p:attrName>r</p:attrName>
                                        </p:attrNameLst>
                                      </p:cBhvr>
                                    </p:animRot>
                                    <p:animRot by="-1500000">
                                      <p:cBhvr>
                                        <p:cTn id="41" dur="125" fill="hold">
                                          <p:stCondLst>
                                            <p:cond delay="250"/>
                                          </p:stCondLst>
                                        </p:cTn>
                                        <p:tgtEl>
                                          <p:spTgt spid="3">
                                            <p:txEl>
                                              <p:pRg st="11" end="11"/>
                                            </p:txEl>
                                          </p:spTgt>
                                        </p:tgtEl>
                                        <p:attrNameLst>
                                          <p:attrName>r</p:attrName>
                                        </p:attrNameLst>
                                      </p:cBhvr>
                                    </p:animRot>
                                    <p:animRot by="1500000">
                                      <p:cBhvr>
                                        <p:cTn id="42" dur="125" fill="hold">
                                          <p:stCondLst>
                                            <p:cond delay="375"/>
                                          </p:stCondLst>
                                        </p:cTn>
                                        <p:tgtEl>
                                          <p:spTgt spid="3">
                                            <p:txEl>
                                              <p:pRg st="11" end="1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Funzioni Testo</a:t>
            </a:r>
            <a:endParaRPr lang="it-IT" dirty="0"/>
          </a:p>
        </p:txBody>
      </p:sp>
      <p:sp>
        <p:nvSpPr>
          <p:cNvPr id="3" name="Segnaposto contenuto 2"/>
          <p:cNvSpPr>
            <a:spLocks noGrp="1"/>
          </p:cNvSpPr>
          <p:nvPr>
            <p:ph idx="1"/>
          </p:nvPr>
        </p:nvSpPr>
        <p:spPr/>
        <p:txBody>
          <a:bodyPr/>
          <a:lstStyle/>
          <a:p>
            <a:r>
              <a:rPr lang="it-IT" dirty="0" smtClean="0"/>
              <a:t>Facilitano le operazioni con le stringhe di testo. Eccone alcune:</a:t>
            </a:r>
          </a:p>
          <a:p>
            <a:pPr lvl="1"/>
            <a:r>
              <a:rPr lang="it-IT" dirty="0" smtClean="0">
                <a:solidFill>
                  <a:srgbClr val="3366FF"/>
                </a:solidFill>
              </a:rPr>
              <a:t>=MAIUSC</a:t>
            </a:r>
          </a:p>
          <a:p>
            <a:pPr lvl="1"/>
            <a:r>
              <a:rPr lang="it-IT" dirty="0" smtClean="0">
                <a:solidFill>
                  <a:srgbClr val="3366FF"/>
                </a:solidFill>
              </a:rPr>
              <a:t>=MAIUSC.INIZ</a:t>
            </a:r>
          </a:p>
          <a:p>
            <a:pPr lvl="1"/>
            <a:r>
              <a:rPr lang="it-IT" dirty="0" smtClean="0">
                <a:solidFill>
                  <a:srgbClr val="3366FF"/>
                </a:solidFill>
              </a:rPr>
              <a:t>=MINUSC</a:t>
            </a:r>
          </a:p>
          <a:p>
            <a:r>
              <a:rPr lang="it-IT" dirty="0" smtClean="0"/>
              <a:t>Esercizio:</a:t>
            </a:r>
          </a:p>
          <a:p>
            <a:pPr lvl="1"/>
            <a:r>
              <a:rPr lang="it-IT" dirty="0" smtClean="0"/>
              <a:t>Trasformare i dati nella colonna “Tipo di laurea” tutti in maiuscolo</a:t>
            </a:r>
            <a:endParaRPr lang="it-IT" dirty="0"/>
          </a:p>
        </p:txBody>
      </p:sp>
    </p:spTree>
    <p:extLst>
      <p:ext uri="{BB962C8B-B14F-4D97-AF65-F5344CB8AC3E}">
        <p14:creationId xmlns:p14="http://schemas.microsoft.com/office/powerpoint/2010/main" val="8461733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Categorie:</a:t>
            </a:r>
          </a:p>
          <a:p>
            <a:pPr lvl="1"/>
            <a:r>
              <a:rPr lang="it-IT" dirty="0" smtClean="0"/>
              <a:t>Aritmetiche</a:t>
            </a:r>
          </a:p>
          <a:p>
            <a:pPr lvl="1"/>
            <a:r>
              <a:rPr lang="it-IT" dirty="0" smtClean="0"/>
              <a:t>Database</a:t>
            </a:r>
          </a:p>
          <a:p>
            <a:pPr lvl="1"/>
            <a:r>
              <a:rPr lang="it-IT" dirty="0" smtClean="0"/>
              <a:t>Data e ora</a:t>
            </a:r>
          </a:p>
          <a:p>
            <a:pPr lvl="1"/>
            <a:r>
              <a:rPr lang="it-IT" dirty="0" smtClean="0"/>
              <a:t>Progettazione</a:t>
            </a:r>
          </a:p>
          <a:p>
            <a:pPr lvl="1"/>
            <a:r>
              <a:rPr lang="it-IT" dirty="0" smtClean="0"/>
              <a:t>Finanziarie </a:t>
            </a:r>
          </a:p>
          <a:p>
            <a:pPr lvl="1"/>
            <a:r>
              <a:rPr lang="it-IT" dirty="0" smtClean="0"/>
              <a:t>Informative</a:t>
            </a:r>
          </a:p>
          <a:p>
            <a:pPr lvl="1"/>
            <a:r>
              <a:rPr lang="it-IT" dirty="0" smtClean="0"/>
              <a:t>Logiche</a:t>
            </a:r>
          </a:p>
          <a:p>
            <a:pPr lvl="1"/>
            <a:r>
              <a:rPr lang="it-IT" dirty="0" smtClean="0"/>
              <a:t>Ricerca e riferimento </a:t>
            </a:r>
          </a:p>
          <a:p>
            <a:pPr lvl="1"/>
            <a:r>
              <a:rPr lang="it-IT" dirty="0" smtClean="0"/>
              <a:t>Matematiche e trigonometriche</a:t>
            </a:r>
          </a:p>
          <a:p>
            <a:pPr lvl="1"/>
            <a:r>
              <a:rPr lang="it-IT" dirty="0" smtClean="0"/>
              <a:t>Statistiche</a:t>
            </a:r>
          </a:p>
          <a:p>
            <a:pPr lvl="1"/>
            <a:r>
              <a:rPr lang="it-IT" dirty="0" smtClean="0"/>
              <a:t>Testo</a:t>
            </a:r>
          </a:p>
          <a:p>
            <a:pPr lvl="1"/>
            <a:r>
              <a:rPr lang="it-IT" dirty="0" smtClean="0"/>
              <a:t>Compatibilità</a:t>
            </a:r>
          </a:p>
          <a:p>
            <a:pPr lvl="1"/>
            <a:endParaRPr lang="it-IT" dirty="0" smtClean="0"/>
          </a:p>
        </p:txBody>
      </p:sp>
    </p:spTree>
    <p:extLst>
      <p:ext uri="{BB962C8B-B14F-4D97-AF65-F5344CB8AC3E}">
        <p14:creationId xmlns:p14="http://schemas.microsoft.com/office/powerpoint/2010/main" val="15312388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34" presetClass="emph" presetSubtype="0" fill="hold" nodeType="clickEffect">
                                  <p:stCondLst>
                                    <p:cond delay="0"/>
                                  </p:stCondLst>
                                  <p:iterate type="lt">
                                    <p:tmPct val="10000"/>
                                  </p:iterate>
                                  <p:childTnLst>
                                    <p:animMotion origin="layout" path="M 0.0 0.0 L 0.0 -0.07213" pathEditMode="relative" ptsTypes="">
                                      <p:cBhvr>
                                        <p:cTn id="34" dur="250" accel="50000" decel="50000" autoRev="1" fill="hold">
                                          <p:stCondLst>
                                            <p:cond delay="0"/>
                                          </p:stCondLst>
                                        </p:cTn>
                                        <p:tgtEl>
                                          <p:spTgt spid="3">
                                            <p:txEl>
                                              <p:pRg st="11" end="11"/>
                                            </p:txEl>
                                          </p:spTgt>
                                        </p:tgtEl>
                                        <p:attrNameLst>
                                          <p:attrName>ppt_x</p:attrName>
                                          <p:attrName>ppt_y</p:attrName>
                                        </p:attrNameLst>
                                      </p:cBhvr>
                                    </p:animMotion>
                                    <p:animRot by="1500000">
                                      <p:cBhvr>
                                        <p:cTn id="35" dur="125" fill="hold">
                                          <p:stCondLst>
                                            <p:cond delay="0"/>
                                          </p:stCondLst>
                                        </p:cTn>
                                        <p:tgtEl>
                                          <p:spTgt spid="3">
                                            <p:txEl>
                                              <p:pRg st="11" end="11"/>
                                            </p:txEl>
                                          </p:spTgt>
                                        </p:tgtEl>
                                        <p:attrNameLst>
                                          <p:attrName>r</p:attrName>
                                        </p:attrNameLst>
                                      </p:cBhvr>
                                    </p:animRot>
                                    <p:animRot by="-1500000">
                                      <p:cBhvr>
                                        <p:cTn id="36" dur="125" fill="hold">
                                          <p:stCondLst>
                                            <p:cond delay="125"/>
                                          </p:stCondLst>
                                        </p:cTn>
                                        <p:tgtEl>
                                          <p:spTgt spid="3">
                                            <p:txEl>
                                              <p:pRg st="11" end="11"/>
                                            </p:txEl>
                                          </p:spTgt>
                                        </p:tgtEl>
                                        <p:attrNameLst>
                                          <p:attrName>r</p:attrName>
                                        </p:attrNameLst>
                                      </p:cBhvr>
                                    </p:animRot>
                                    <p:animRot by="-1500000">
                                      <p:cBhvr>
                                        <p:cTn id="37" dur="125" fill="hold">
                                          <p:stCondLst>
                                            <p:cond delay="250"/>
                                          </p:stCondLst>
                                        </p:cTn>
                                        <p:tgtEl>
                                          <p:spTgt spid="3">
                                            <p:txEl>
                                              <p:pRg st="11" end="11"/>
                                            </p:txEl>
                                          </p:spTgt>
                                        </p:tgtEl>
                                        <p:attrNameLst>
                                          <p:attrName>r</p:attrName>
                                        </p:attrNameLst>
                                      </p:cBhvr>
                                    </p:animRot>
                                    <p:animRot by="1500000">
                                      <p:cBhvr>
                                        <p:cTn id="38" dur="125" fill="hold">
                                          <p:stCondLst>
                                            <p:cond delay="375"/>
                                          </p:stCondLst>
                                        </p:cTn>
                                        <p:tgtEl>
                                          <p:spTgt spid="3">
                                            <p:txEl>
                                              <p:pRg st="11" end="11"/>
                                            </p:txEl>
                                          </p:spTgt>
                                        </p:tgtEl>
                                        <p:attrNameLst>
                                          <p:attrName>r</p:attrName>
                                        </p:attrNameLst>
                                      </p:cBhvr>
                                    </p:animRot>
                                  </p:childTnLst>
                                </p:cTn>
                              </p:par>
                            </p:childTnLst>
                          </p:cTn>
                        </p:par>
                      </p:childTnLst>
                    </p:cTn>
                  </p:par>
                  <p:par>
                    <p:cTn id="39" fill="hold">
                      <p:stCondLst>
                        <p:cond delay="indefinite"/>
                      </p:stCondLst>
                      <p:childTnLst>
                        <p:par>
                          <p:cTn id="40" fill="hold">
                            <p:stCondLst>
                              <p:cond delay="0"/>
                            </p:stCondLst>
                            <p:childTnLst>
                              <p:par>
                                <p:cTn id="41" presetID="15" presetClass="emph" presetSubtype="0" nodeType="clickEffect">
                                  <p:stCondLst>
                                    <p:cond delay="0"/>
                                  </p:stCondLst>
                                  <p:iterate type="lt">
                                    <p:tmAbs val="25"/>
                                  </p:iterate>
                                  <p:childTnLst>
                                    <p:set>
                                      <p:cBhvr override="childStyle">
                                        <p:cTn id="42" dur="indefinite"/>
                                        <p:tgtEl>
                                          <p:spTgt spid="3">
                                            <p:txEl>
                                              <p:pRg st="5" end="5"/>
                                            </p:txEl>
                                          </p:spTgt>
                                        </p:tgtEl>
                                        <p:attrNameLst>
                                          <p:attrName>style.fontWeight</p:attrName>
                                        </p:attrNameLst>
                                      </p:cBhvr>
                                      <p:to>
                                        <p:strVal val="bold"/>
                                      </p:to>
                                    </p:set>
                                  </p:childTnLst>
                                </p:cTn>
                              </p:par>
                            </p:childTnLst>
                          </p:cTn>
                        </p:par>
                      </p:childTnLst>
                    </p:cTn>
                  </p:par>
                  <p:par>
                    <p:cTn id="43" fill="hold">
                      <p:stCondLst>
                        <p:cond delay="indefinite"/>
                      </p:stCondLst>
                      <p:childTnLst>
                        <p:par>
                          <p:cTn id="44" fill="hold">
                            <p:stCondLst>
                              <p:cond delay="0"/>
                            </p:stCondLst>
                            <p:childTnLst>
                              <p:par>
                                <p:cTn id="45" presetID="15" presetClass="emph" presetSubtype="0" nodeType="clickEffect">
                                  <p:stCondLst>
                                    <p:cond delay="0"/>
                                  </p:stCondLst>
                                  <p:iterate type="lt">
                                    <p:tmAbs val="25"/>
                                  </p:iterate>
                                  <p:childTnLst>
                                    <p:set>
                                      <p:cBhvr override="childStyle">
                                        <p:cTn id="46" dur="indefinite"/>
                                        <p:tgtEl>
                                          <p:spTgt spid="3">
                                            <p:txEl>
                                              <p:pRg st="6" end="6"/>
                                            </p:txEl>
                                          </p:spTgt>
                                        </p:tgtEl>
                                        <p:attrNameLst>
                                          <p:attrName>style.fontWeight</p:attrName>
                                        </p:attrNameLst>
                                      </p:cBhvr>
                                      <p:to>
                                        <p:strVal val="bold"/>
                                      </p:to>
                                    </p:set>
                                  </p:childTnLst>
                                </p:cTn>
                              </p:par>
                            </p:childTnLst>
                          </p:cTn>
                        </p:par>
                      </p:childTnLst>
                    </p:cTn>
                  </p:par>
                  <p:par>
                    <p:cTn id="47" fill="hold">
                      <p:stCondLst>
                        <p:cond delay="indefinite"/>
                      </p:stCondLst>
                      <p:childTnLst>
                        <p:par>
                          <p:cTn id="48" fill="hold">
                            <p:stCondLst>
                              <p:cond delay="0"/>
                            </p:stCondLst>
                            <p:childTnLst>
                              <p:par>
                                <p:cTn id="49" presetID="15" presetClass="emph" presetSubtype="0" nodeType="clickEffect">
                                  <p:stCondLst>
                                    <p:cond delay="0"/>
                                  </p:stCondLst>
                                  <p:iterate type="lt">
                                    <p:tmAbs val="25"/>
                                  </p:iterate>
                                  <p:childTnLst>
                                    <p:set>
                                      <p:cBhvr override="childStyle">
                                        <p:cTn id="50" dur="indefinite"/>
                                        <p:tgtEl>
                                          <p:spTgt spid="3">
                                            <p:txEl>
                                              <p:pRg st="12" end="1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funzioni che non tratteremo</a:t>
            </a:r>
            <a:endParaRPr lang="it-IT" dirty="0"/>
          </a:p>
        </p:txBody>
      </p:sp>
      <p:sp>
        <p:nvSpPr>
          <p:cNvPr id="3" name="Segnaposto contenuto 2"/>
          <p:cNvSpPr>
            <a:spLocks noGrp="1"/>
          </p:cNvSpPr>
          <p:nvPr>
            <p:ph idx="1"/>
          </p:nvPr>
        </p:nvSpPr>
        <p:spPr/>
        <p:txBody>
          <a:bodyPr/>
          <a:lstStyle/>
          <a:p>
            <a:r>
              <a:rPr lang="it-IT" dirty="0" smtClean="0"/>
              <a:t>Funzioni finanziarie: facilitano calcoli molto comuni in ambito finanziario; </a:t>
            </a:r>
          </a:p>
          <a:p>
            <a:r>
              <a:rPr lang="it-IT" dirty="0" smtClean="0"/>
              <a:t>Funzioni ricerca e riferimento: aiutano a trovare più agevolmente dati e a gestire grandi database</a:t>
            </a:r>
          </a:p>
          <a:p>
            <a:r>
              <a:rPr lang="it-IT" dirty="0" smtClean="0"/>
              <a:t>Funzioni di compatibilità: dal 2010 sono state riassortite in altre categorie o ne sono stati cambiati i nomi, sono presenti essenzialmente per questioni di compatibilità con versioni precedenti</a:t>
            </a:r>
          </a:p>
          <a:p>
            <a:endParaRPr lang="it-IT" dirty="0" smtClean="0"/>
          </a:p>
          <a:p>
            <a:endParaRPr lang="it-IT" dirty="0"/>
          </a:p>
        </p:txBody>
      </p:sp>
    </p:spTree>
    <p:extLst>
      <p:ext uri="{BB962C8B-B14F-4D97-AF65-F5344CB8AC3E}">
        <p14:creationId xmlns:p14="http://schemas.microsoft.com/office/powerpoint/2010/main" val="30662871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Esercizi di riepilogo</a:t>
            </a:r>
            <a:endParaRPr lang="it-IT" dirty="0"/>
          </a:p>
        </p:txBody>
      </p:sp>
      <p:sp>
        <p:nvSpPr>
          <p:cNvPr id="3" name="Segnaposto contenuto 2"/>
          <p:cNvSpPr>
            <a:spLocks noGrp="1"/>
          </p:cNvSpPr>
          <p:nvPr>
            <p:ph idx="1"/>
          </p:nvPr>
        </p:nvSpPr>
        <p:spPr/>
        <p:txBody>
          <a:bodyPr/>
          <a:lstStyle/>
          <a:p>
            <a:pPr marL="502920" indent="-457200">
              <a:buFont typeface="+mj-lt"/>
              <a:buAutoNum type="arabicPeriod"/>
            </a:pPr>
            <a:r>
              <a:rPr lang="it-IT" dirty="0" smtClean="0"/>
              <a:t>Lo studente è ammesso all’esame?</a:t>
            </a:r>
          </a:p>
          <a:p>
            <a:pPr marL="502920" indent="-457200">
              <a:buFont typeface="+mj-lt"/>
              <a:buAutoNum type="arabicPeriod"/>
            </a:pPr>
            <a:r>
              <a:rPr lang="it-IT" dirty="0" smtClean="0"/>
              <a:t>Lo studente ha superato l’esame?</a:t>
            </a:r>
          </a:p>
          <a:p>
            <a:pPr marL="502920" indent="-457200">
              <a:buFont typeface="+mj-lt"/>
              <a:buAutoNum type="arabicPeriod"/>
            </a:pPr>
            <a:r>
              <a:rPr lang="it-IT" dirty="0" smtClean="0"/>
              <a:t>Quanti studenti hanno superato l’esame?</a:t>
            </a:r>
          </a:p>
          <a:p>
            <a:pPr marL="502920" indent="-457200">
              <a:buFont typeface="+mj-lt"/>
              <a:buAutoNum type="arabicPeriod"/>
            </a:pPr>
            <a:r>
              <a:rPr lang="it-IT" dirty="0" smtClean="0"/>
              <a:t>Quante ore di corso hanno richiesto mediamente gli studenti del CUMO?</a:t>
            </a:r>
          </a:p>
          <a:p>
            <a:pPr marL="502920" indent="-457200">
              <a:buFont typeface="+mj-lt"/>
              <a:buAutoNum type="arabicPeriod"/>
            </a:pPr>
            <a:r>
              <a:rPr lang="it-IT" dirty="0" smtClean="0"/>
              <a:t>Quante ore di corso hanno seguito mediamente gli studenti del CLAM?</a:t>
            </a:r>
          </a:p>
          <a:p>
            <a:pPr marL="502920" indent="-457200">
              <a:buFont typeface="+mj-lt"/>
              <a:buAutoNum type="arabicPeriod"/>
            </a:pPr>
            <a:r>
              <a:rPr lang="it-IT" dirty="0" smtClean="0"/>
              <a:t>Quanti studenti saranno esclusi dall’esame? (Usare funzione =DB.CONTA.VALORI)</a:t>
            </a:r>
            <a:endParaRPr lang="it-IT" dirty="0"/>
          </a:p>
        </p:txBody>
      </p:sp>
    </p:spTree>
    <p:extLst>
      <p:ext uri="{BB962C8B-B14F-4D97-AF65-F5344CB8AC3E}">
        <p14:creationId xmlns:p14="http://schemas.microsoft.com/office/powerpoint/2010/main" val="221826779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Le formule</a:t>
            </a:r>
            <a:endParaRPr lang="it-IT" dirty="0"/>
          </a:p>
        </p:txBody>
      </p:sp>
      <p:sp>
        <p:nvSpPr>
          <p:cNvPr id="5" name="Segnaposto testo 4"/>
          <p:cNvSpPr>
            <a:spLocks noGrp="1"/>
          </p:cNvSpPr>
          <p:nvPr>
            <p:ph type="body" idx="1"/>
          </p:nvPr>
        </p:nvSpPr>
        <p:spPr/>
        <p:txBody>
          <a:bodyPr/>
          <a:lstStyle/>
          <a:p>
            <a:endParaRPr lang="it-IT"/>
          </a:p>
        </p:txBody>
      </p:sp>
    </p:spTree>
    <p:extLst>
      <p:ext uri="{BB962C8B-B14F-4D97-AF65-F5344CB8AC3E}">
        <p14:creationId xmlns:p14="http://schemas.microsoft.com/office/powerpoint/2010/main" val="3528554422"/>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Le funzioni annidate</a:t>
            </a:r>
            <a:endParaRPr lang="it-IT" dirty="0"/>
          </a:p>
        </p:txBody>
      </p:sp>
      <p:sp>
        <p:nvSpPr>
          <p:cNvPr id="5" name="Segnaposto testo 4"/>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1592269698"/>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r>
              <a:rPr lang="it-IT" dirty="0" smtClean="0"/>
              <a:t>Le funzioni annidate</a:t>
            </a:r>
            <a:endParaRPr lang="it-IT" dirty="0"/>
          </a:p>
        </p:txBody>
      </p:sp>
      <p:sp>
        <p:nvSpPr>
          <p:cNvPr id="5" name="Segnaposto contenuto 4"/>
          <p:cNvSpPr>
            <a:spLocks noGrp="1"/>
          </p:cNvSpPr>
          <p:nvPr>
            <p:ph idx="1"/>
          </p:nvPr>
        </p:nvSpPr>
        <p:spPr/>
        <p:txBody>
          <a:bodyPr>
            <a:normAutofit/>
          </a:bodyPr>
          <a:lstStyle/>
          <a:p>
            <a:r>
              <a:rPr lang="it-IT" dirty="0" smtClean="0"/>
              <a:t>Quando una funzione ha, tra i suoi argomenti, altre funzioni, si parla di “funzioni annidate”</a:t>
            </a:r>
          </a:p>
          <a:p>
            <a:pPr marL="45720" indent="0">
              <a:buNone/>
            </a:pPr>
            <a:endParaRPr lang="it-IT" dirty="0"/>
          </a:p>
          <a:p>
            <a:r>
              <a:rPr lang="it-IT" dirty="0" smtClean="0"/>
              <a:t>Sintassi SE</a:t>
            </a:r>
            <a:r>
              <a:rPr lang="it-IT" dirty="0">
                <a:solidFill>
                  <a:srgbClr val="0000FF"/>
                </a:solidFill>
              </a:rPr>
              <a:t> </a:t>
            </a:r>
            <a:r>
              <a:rPr lang="it-IT" dirty="0" smtClean="0">
                <a:solidFill>
                  <a:srgbClr val="0000FF"/>
                </a:solidFill>
              </a:rPr>
              <a:t> </a:t>
            </a:r>
          </a:p>
          <a:p>
            <a:pPr marL="45720" indent="0">
              <a:buNone/>
            </a:pPr>
            <a:endParaRPr lang="it-IT" dirty="0" smtClean="0">
              <a:solidFill>
                <a:srgbClr val="0000FF"/>
              </a:solidFill>
            </a:endParaRPr>
          </a:p>
          <a:p>
            <a:r>
              <a:rPr lang="it-IT" dirty="0" smtClean="0">
                <a:solidFill>
                  <a:srgbClr val="FFFFFF"/>
                </a:solidFill>
              </a:rPr>
              <a:t>Es: Importo da pagare</a:t>
            </a:r>
            <a:endParaRPr lang="it-IT" dirty="0">
              <a:solidFill>
                <a:srgbClr val="0000FF"/>
              </a:solidFill>
              <a:latin typeface="Lucida Grande"/>
              <a:ea typeface="Lucida Grande"/>
              <a:cs typeface="Lucida Grande"/>
            </a:endParaRPr>
          </a:p>
          <a:p>
            <a:pPr marL="45720" indent="0">
              <a:buNone/>
            </a:pPr>
            <a:r>
              <a:rPr lang="it-IT" dirty="0" smtClean="0">
                <a:solidFill>
                  <a:srgbClr val="FFFF00"/>
                </a:solidFill>
                <a:latin typeface="Lucida Grande"/>
                <a:ea typeface="Lucida Grande"/>
                <a:cs typeface="Lucida Grande"/>
              </a:rPr>
              <a:t>=</a:t>
            </a:r>
            <a:r>
              <a:rPr lang="it-IT" dirty="0">
                <a:solidFill>
                  <a:srgbClr val="FFFF00"/>
                </a:solidFill>
                <a:latin typeface="Lucida Grande"/>
                <a:ea typeface="Lucida Grande"/>
                <a:cs typeface="Lucida Grande"/>
              </a:rPr>
              <a:t>SE(B2=0; "non iscritto"; SE(B2=30;$B$39-$D$39;$B$40-$D$39))</a:t>
            </a:r>
            <a:endParaRPr lang="it-IT" dirty="0">
              <a:solidFill>
                <a:srgbClr val="FFFF00"/>
              </a:solidFill>
            </a:endParaRPr>
          </a:p>
        </p:txBody>
      </p:sp>
    </p:spTree>
    <p:extLst>
      <p:ext uri="{BB962C8B-B14F-4D97-AF65-F5344CB8AC3E}">
        <p14:creationId xmlns:p14="http://schemas.microsoft.com/office/powerpoint/2010/main" val="13540698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Gerarchia sintattica degli operatori di calcolo</a:t>
            </a:r>
            <a:endParaRPr lang="it-IT" dirty="0"/>
          </a:p>
        </p:txBody>
      </p:sp>
      <p:sp>
        <p:nvSpPr>
          <p:cNvPr id="3" name="Segnaposto contenuto 2"/>
          <p:cNvSpPr>
            <a:spLocks noGrp="1"/>
          </p:cNvSpPr>
          <p:nvPr>
            <p:ph idx="1"/>
          </p:nvPr>
        </p:nvSpPr>
        <p:spPr/>
        <p:txBody>
          <a:bodyPr>
            <a:normAutofit/>
          </a:bodyPr>
          <a:lstStyle/>
          <a:p>
            <a:pPr marL="45720" indent="0">
              <a:buNone/>
            </a:pPr>
            <a:r>
              <a:rPr lang="it-IT" dirty="0" smtClean="0"/>
              <a:t>Se in una formula ci sono diversi valori, l’ordine di esecuzione sarà quello riportato</a:t>
            </a:r>
          </a:p>
          <a:p>
            <a:pPr marL="502920" indent="-457200">
              <a:buFont typeface="+mj-lt"/>
              <a:buAutoNum type="arabicPeriod"/>
            </a:pPr>
            <a:r>
              <a:rPr lang="it-IT" dirty="0" smtClean="0">
                <a:solidFill>
                  <a:srgbClr val="FF0000"/>
                </a:solidFill>
              </a:rPr>
              <a:t>Operatori di riferimento</a:t>
            </a:r>
          </a:p>
          <a:p>
            <a:pPr marL="502920" indent="-457200">
              <a:buFont typeface="+mj-lt"/>
              <a:buAutoNum type="arabicPeriod"/>
            </a:pPr>
            <a:r>
              <a:rPr lang="it-IT" dirty="0" smtClean="0">
                <a:solidFill>
                  <a:srgbClr val="FF0000"/>
                </a:solidFill>
              </a:rPr>
              <a:t>%</a:t>
            </a:r>
          </a:p>
          <a:p>
            <a:pPr marL="502920" indent="-457200">
              <a:buFont typeface="+mj-lt"/>
              <a:buAutoNum type="arabicPeriod"/>
            </a:pPr>
            <a:r>
              <a:rPr lang="it-IT" dirty="0" smtClean="0">
                <a:solidFill>
                  <a:srgbClr val="FF0000"/>
                </a:solidFill>
              </a:rPr>
              <a:t>^</a:t>
            </a:r>
          </a:p>
          <a:p>
            <a:pPr marL="502920" indent="-457200">
              <a:buFont typeface="+mj-lt"/>
              <a:buAutoNum type="arabicPeriod"/>
            </a:pPr>
            <a:r>
              <a:rPr lang="it-IT" dirty="0" smtClean="0">
                <a:solidFill>
                  <a:srgbClr val="FF0000"/>
                </a:solidFill>
              </a:rPr>
              <a:t>*</a:t>
            </a:r>
            <a:r>
              <a:rPr lang="it-IT" dirty="0" smtClean="0"/>
              <a:t>  e  </a:t>
            </a:r>
            <a:r>
              <a:rPr lang="it-IT" dirty="0" smtClean="0">
                <a:solidFill>
                  <a:srgbClr val="FF0000"/>
                </a:solidFill>
              </a:rPr>
              <a:t>/</a:t>
            </a:r>
          </a:p>
          <a:p>
            <a:pPr marL="502920" indent="-457200">
              <a:buFont typeface="+mj-lt"/>
              <a:buAutoNum type="arabicPeriod"/>
            </a:pPr>
            <a:r>
              <a:rPr lang="it-IT" dirty="0" smtClean="0">
                <a:solidFill>
                  <a:srgbClr val="FF0000"/>
                </a:solidFill>
              </a:rPr>
              <a:t>+</a:t>
            </a:r>
            <a:r>
              <a:rPr lang="it-IT" dirty="0" smtClean="0"/>
              <a:t>  e </a:t>
            </a:r>
            <a:r>
              <a:rPr lang="it-IT" dirty="0" smtClean="0">
                <a:solidFill>
                  <a:srgbClr val="FF0000"/>
                </a:solidFill>
              </a:rPr>
              <a:t> - </a:t>
            </a:r>
          </a:p>
          <a:p>
            <a:pPr marL="502920" indent="-457200">
              <a:buFont typeface="+mj-lt"/>
              <a:buAutoNum type="arabicPeriod"/>
            </a:pPr>
            <a:r>
              <a:rPr lang="it-IT" dirty="0" smtClean="0">
                <a:solidFill>
                  <a:srgbClr val="FF0000"/>
                </a:solidFill>
              </a:rPr>
              <a:t>&amp;</a:t>
            </a:r>
          </a:p>
          <a:p>
            <a:pPr marL="502920" indent="-457200">
              <a:buFont typeface="+mj-lt"/>
              <a:buAutoNum type="arabicPeriod"/>
            </a:pPr>
            <a:r>
              <a:rPr lang="it-IT" dirty="0" smtClean="0">
                <a:solidFill>
                  <a:srgbClr val="FF0000"/>
                </a:solidFill>
              </a:rPr>
              <a:t>Operatori di confronto</a:t>
            </a:r>
            <a:endParaRPr lang="it-IT" dirty="0">
              <a:solidFill>
                <a:srgbClr val="FF0000"/>
              </a:solidFill>
            </a:endParaRPr>
          </a:p>
        </p:txBody>
      </p:sp>
    </p:spTree>
    <p:extLst>
      <p:ext uri="{BB962C8B-B14F-4D97-AF65-F5344CB8AC3E}">
        <p14:creationId xmlns:p14="http://schemas.microsoft.com/office/powerpoint/2010/main" val="2205627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b="1" dirty="0" smtClean="0"/>
              <a:t>Formule da ricordare</a:t>
            </a:r>
            <a:endParaRPr lang="it-IT" b="1"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44146580"/>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Percentuali</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Conoscere una percentuale (sapere ad es. quanto è il 20% di A1)</a:t>
            </a:r>
          </a:p>
          <a:p>
            <a:pPr lvl="1"/>
            <a:r>
              <a:rPr lang="it-IT" dirty="0" smtClean="0"/>
              <a:t>=A1*20%</a:t>
            </a:r>
          </a:p>
          <a:p>
            <a:r>
              <a:rPr lang="it-IT" dirty="0" smtClean="0"/>
              <a:t>Aggiungere una percentuale (per sottrarre sostituire il “+” con il “-”)</a:t>
            </a:r>
          </a:p>
          <a:p>
            <a:pPr lvl="1"/>
            <a:r>
              <a:rPr lang="it-IT" dirty="0" smtClean="0"/>
              <a:t>=A1*(1+20%)</a:t>
            </a:r>
          </a:p>
          <a:p>
            <a:pPr lvl="1"/>
            <a:r>
              <a:rPr lang="it-IT" dirty="0" smtClean="0"/>
              <a:t>=A1*(1+B2)</a:t>
            </a:r>
          </a:p>
          <a:p>
            <a:pPr lvl="1"/>
            <a:r>
              <a:rPr lang="it-IT" dirty="0" smtClean="0"/>
              <a:t>=A1*(1+$B$2)</a:t>
            </a:r>
          </a:p>
          <a:p>
            <a:r>
              <a:rPr lang="it-IT" dirty="0" smtClean="0"/>
              <a:t>Conoscere la differenza in percentuale tra due numeri (ad esempio per sapere in percentuale quanto peso corporeo ha peso un soggetto; peso inferiore=B2; peso superiore=B1)</a:t>
            </a:r>
          </a:p>
          <a:p>
            <a:pPr lvl="1"/>
            <a:r>
              <a:rPr lang="it-IT" dirty="0" smtClean="0"/>
              <a:t>=(1-B2/B1)	</a:t>
            </a:r>
          </a:p>
          <a:p>
            <a:endParaRPr lang="it-IT" dirty="0" smtClean="0"/>
          </a:p>
          <a:p>
            <a:pPr lvl="1"/>
            <a:endParaRPr lang="it-IT" dirty="0" smtClean="0"/>
          </a:p>
        </p:txBody>
      </p:sp>
    </p:spTree>
    <p:extLst>
      <p:ext uri="{BB962C8B-B14F-4D97-AF65-F5344CB8AC3E}">
        <p14:creationId xmlns:p14="http://schemas.microsoft.com/office/powerpoint/2010/main" val="1912804575"/>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Media Ponderata</a:t>
            </a:r>
            <a:endParaRPr lang="it-IT" dirty="0"/>
          </a:p>
        </p:txBody>
      </p:sp>
      <p:sp>
        <p:nvSpPr>
          <p:cNvPr id="3" name="Segnaposto contenuto 2"/>
          <p:cNvSpPr>
            <a:spLocks noGrp="1"/>
          </p:cNvSpPr>
          <p:nvPr>
            <p:ph idx="1"/>
          </p:nvPr>
        </p:nvSpPr>
        <p:spPr/>
        <p:txBody>
          <a:bodyPr/>
          <a:lstStyle/>
          <a:p>
            <a:r>
              <a:rPr lang="it-IT" dirty="0" smtClean="0"/>
              <a:t>Ponderata</a:t>
            </a:r>
          </a:p>
          <a:p>
            <a:pPr lvl="1"/>
            <a:r>
              <a:rPr lang="it-IT" dirty="0">
                <a:solidFill>
                  <a:srgbClr val="3366FF"/>
                </a:solidFill>
              </a:rPr>
              <a:t>=MATR.SOMMA.PRODOTTO(A2:A4;B2:B4)/SOMMA(B2:B4</a:t>
            </a:r>
            <a:r>
              <a:rPr lang="it-IT" dirty="0" smtClean="0">
                <a:solidFill>
                  <a:srgbClr val="3366FF"/>
                </a:solidFill>
              </a:rPr>
              <a:t>)</a:t>
            </a:r>
          </a:p>
          <a:p>
            <a:pPr lvl="1"/>
            <a:r>
              <a:rPr lang="it-IT" dirty="0" smtClean="0"/>
              <a:t>La funzione =MATR.SOMMA.PRODOTTO Moltiplica tutti gli elementi delle due matrici e ne somma i prodotti 30*15+28*9+25*12+24*5 a questa stiamo dividendo la somma degli addendi della seconda matrice</a:t>
            </a:r>
          </a:p>
          <a:p>
            <a:pPr marL="320040" lvl="1" indent="0">
              <a:buNone/>
            </a:pPr>
            <a:endParaRPr lang="it-IT" dirty="0" smtClean="0"/>
          </a:p>
          <a:p>
            <a:r>
              <a:rPr lang="it-IT" dirty="0" smtClean="0"/>
              <a:t>Esercizio: Calcolate la vostra media ponderata e presentate il lavoro in un nuovo foglio, con una veste grafica gradevole ed ergonomica</a:t>
            </a:r>
            <a:endParaRPr lang="it-IT" dirty="0"/>
          </a:p>
        </p:txBody>
      </p:sp>
    </p:spTree>
    <p:extLst>
      <p:ext uri="{BB962C8B-B14F-4D97-AF65-F5344CB8AC3E}">
        <p14:creationId xmlns:p14="http://schemas.microsoft.com/office/powerpoint/2010/main" val="25662949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Per la creazione di tabelle facilmente fruibili</a:t>
            </a:r>
            <a:endParaRPr lang="it-IT" dirty="0"/>
          </a:p>
        </p:txBody>
      </p:sp>
      <p:sp>
        <p:nvSpPr>
          <p:cNvPr id="3" name="Segnaposto contenuto 2"/>
          <p:cNvSpPr>
            <a:spLocks noGrp="1"/>
          </p:cNvSpPr>
          <p:nvPr>
            <p:ph idx="1"/>
          </p:nvPr>
        </p:nvSpPr>
        <p:spPr/>
        <p:txBody>
          <a:bodyPr/>
          <a:lstStyle/>
          <a:p>
            <a:r>
              <a:rPr lang="it-IT" dirty="0" smtClean="0"/>
              <a:t>Blocca riquadri (Visualizza)</a:t>
            </a:r>
          </a:p>
          <a:p>
            <a:r>
              <a:rPr lang="it-IT" dirty="0" smtClean="0"/>
              <a:t>Filtri</a:t>
            </a:r>
          </a:p>
          <a:p>
            <a:r>
              <a:rPr lang="it-IT" dirty="0" smtClean="0"/>
              <a:t>Ordine alfabetico</a:t>
            </a:r>
          </a:p>
          <a:p>
            <a:endParaRPr lang="it-IT" dirty="0"/>
          </a:p>
        </p:txBody>
      </p:sp>
    </p:spTree>
    <p:extLst>
      <p:ext uri="{BB962C8B-B14F-4D97-AF65-F5344CB8AC3E}">
        <p14:creationId xmlns:p14="http://schemas.microsoft.com/office/powerpoint/2010/main" val="296123883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Formule</a:t>
            </a:r>
            <a:endParaRPr lang="it-IT" dirty="0"/>
          </a:p>
        </p:txBody>
      </p:sp>
      <p:sp>
        <p:nvSpPr>
          <p:cNvPr id="3" name="Segnaposto contenuto 2"/>
          <p:cNvSpPr>
            <a:spLocks noGrp="1"/>
          </p:cNvSpPr>
          <p:nvPr>
            <p:ph idx="1"/>
          </p:nvPr>
        </p:nvSpPr>
        <p:spPr/>
        <p:txBody>
          <a:bodyPr>
            <a:normAutofit lnSpcReduction="10000"/>
          </a:bodyPr>
          <a:lstStyle/>
          <a:p>
            <a:r>
              <a:rPr lang="it-IT" dirty="0" smtClean="0"/>
              <a:t>Una formula è un’espressione simbolica che consente di calcolare alcuni dati, quando se ne hanno a disposizione degli altri ad essi, in qualche modo, correlati</a:t>
            </a:r>
          </a:p>
          <a:p>
            <a:r>
              <a:rPr lang="it-IT" dirty="0" smtClean="0"/>
              <a:t>In Excel una formula comincia sempre con il segno “=“</a:t>
            </a:r>
          </a:p>
          <a:p>
            <a:r>
              <a:rPr lang="it-IT" dirty="0" smtClean="0"/>
              <a:t>Dopo il segno “=“ una formula può essere composta da</a:t>
            </a:r>
          </a:p>
          <a:p>
            <a:pPr lvl="1"/>
            <a:r>
              <a:rPr lang="it-IT" dirty="0" smtClean="0"/>
              <a:t>Valori fissi [valori numerici che devono rimanere costanti nel calcolo]</a:t>
            </a:r>
          </a:p>
          <a:p>
            <a:pPr lvl="1"/>
            <a:r>
              <a:rPr lang="it-IT" dirty="0" smtClean="0"/>
              <a:t>Riferimenti di celle</a:t>
            </a:r>
          </a:p>
          <a:p>
            <a:pPr lvl="1"/>
            <a:r>
              <a:rPr lang="it-IT" dirty="0" smtClean="0"/>
              <a:t>Operatori di calcolo [ovvero i segni che servono a vario titolo a eseguire dei calcoli; ad esempio “+”; “-”; “*”; “/”; “(“; “)”]</a:t>
            </a:r>
          </a:p>
          <a:p>
            <a:pPr lvl="1"/>
            <a:r>
              <a:rPr lang="it-IT" dirty="0" smtClean="0"/>
              <a:t>Funzioni </a:t>
            </a:r>
            <a:endParaRPr lang="it-IT" dirty="0"/>
          </a:p>
        </p:txBody>
      </p:sp>
    </p:spTree>
    <p:extLst>
      <p:ext uri="{BB962C8B-B14F-4D97-AF65-F5344CB8AC3E}">
        <p14:creationId xmlns:p14="http://schemas.microsoft.com/office/powerpoint/2010/main" val="162298270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Operatori di calcolo</a:t>
            </a:r>
            <a:endParaRPr lang="it-IT" dirty="0"/>
          </a:p>
        </p:txBody>
      </p:sp>
      <p:sp>
        <p:nvSpPr>
          <p:cNvPr id="3" name="Segnaposto contenuto 2"/>
          <p:cNvSpPr>
            <a:spLocks noGrp="1"/>
          </p:cNvSpPr>
          <p:nvPr>
            <p:ph idx="1"/>
          </p:nvPr>
        </p:nvSpPr>
        <p:spPr/>
        <p:txBody>
          <a:bodyPr/>
          <a:lstStyle/>
          <a:p>
            <a:r>
              <a:rPr lang="it-IT" dirty="0" smtClean="0"/>
              <a:t>Possono essere:</a:t>
            </a:r>
          </a:p>
          <a:p>
            <a:pPr lvl="1"/>
            <a:r>
              <a:rPr lang="it-IT" dirty="0" smtClean="0"/>
              <a:t>Aritmetici</a:t>
            </a:r>
          </a:p>
          <a:p>
            <a:pPr lvl="2"/>
            <a:r>
              <a:rPr lang="it-IT" dirty="0" smtClean="0"/>
              <a:t>“+” “-”; “*”; “/”; “%”; “ˆ” (accento circonflesso per elevare a potenza)</a:t>
            </a:r>
          </a:p>
          <a:p>
            <a:pPr lvl="1"/>
            <a:r>
              <a:rPr lang="it-IT" dirty="0" smtClean="0"/>
              <a:t>Di confronto</a:t>
            </a:r>
          </a:p>
          <a:p>
            <a:pPr lvl="2"/>
            <a:r>
              <a:rPr lang="it-IT" dirty="0" smtClean="0"/>
              <a:t>“=“; “&lt;“; “&gt;”; “&gt;=“; “&lt;=“; “&lt;&gt;” diverso da</a:t>
            </a:r>
          </a:p>
          <a:p>
            <a:pPr lvl="1"/>
            <a:r>
              <a:rPr lang="it-IT" dirty="0" smtClean="0"/>
              <a:t>Di testo</a:t>
            </a:r>
          </a:p>
          <a:p>
            <a:pPr lvl="2"/>
            <a:r>
              <a:rPr lang="it-IT" dirty="0" smtClean="0"/>
              <a:t>“&amp;” (serve a concatenare due stringhe di testo)</a:t>
            </a:r>
          </a:p>
          <a:p>
            <a:pPr lvl="1"/>
            <a:r>
              <a:rPr lang="it-IT" dirty="0" smtClean="0"/>
              <a:t>Di riferimento</a:t>
            </a:r>
          </a:p>
          <a:p>
            <a:pPr lvl="2"/>
            <a:r>
              <a:rPr lang="it-IT" dirty="0" smtClean="0"/>
              <a:t>“:”; (combina le estremità di una zona) “;” (combina più celle lontane tra loro); “ “ (spazio per generare un riferimento alle celle in comune)</a:t>
            </a:r>
            <a:endParaRPr lang="it-IT" dirty="0"/>
          </a:p>
        </p:txBody>
      </p:sp>
    </p:spTree>
    <p:extLst>
      <p:ext uri="{BB962C8B-B14F-4D97-AF65-F5344CB8AC3E}">
        <p14:creationId xmlns:p14="http://schemas.microsoft.com/office/powerpoint/2010/main" val="405470022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0"/>
            <a:ext cx="7315200" cy="1154097"/>
          </a:xfrm>
        </p:spPr>
        <p:txBody>
          <a:bodyPr/>
          <a:lstStyle/>
          <a:p>
            <a:r>
              <a:rPr lang="it-IT" dirty="0" smtClean="0"/>
              <a:t>Operatori di calcolo aritmetici</a:t>
            </a:r>
            <a:endParaRPr lang="it-IT" dirty="0"/>
          </a:p>
        </p:txBody>
      </p:sp>
      <p:sp>
        <p:nvSpPr>
          <p:cNvPr id="3" name="Segnaposto contenuto 2"/>
          <p:cNvSpPr>
            <a:spLocks noGrp="1"/>
          </p:cNvSpPr>
          <p:nvPr>
            <p:ph idx="1"/>
          </p:nvPr>
        </p:nvSpPr>
        <p:spPr>
          <a:xfrm>
            <a:off x="914400" y="1350211"/>
            <a:ext cx="7315200" cy="4959149"/>
          </a:xfrm>
        </p:spPr>
        <p:txBody>
          <a:bodyPr>
            <a:normAutofit/>
          </a:bodyPr>
          <a:lstStyle/>
          <a:p>
            <a:pPr marL="228600" lvl="2"/>
            <a:r>
              <a:rPr lang="it-IT" sz="2800" dirty="0" smtClean="0"/>
              <a:t>Come output restituiscono valori numerici</a:t>
            </a:r>
          </a:p>
          <a:p>
            <a:pPr marL="228600" lvl="2"/>
            <a:r>
              <a:rPr lang="it-IT" sz="2800" dirty="0" smtClean="0">
                <a:solidFill>
                  <a:srgbClr val="FF0000"/>
                </a:solidFill>
              </a:rPr>
              <a:t>+</a:t>
            </a:r>
            <a:r>
              <a:rPr lang="it-IT" sz="2800" dirty="0" smtClean="0"/>
              <a:t> </a:t>
            </a:r>
            <a:r>
              <a:rPr lang="it-IT" sz="2800" dirty="0" smtClean="0">
                <a:sym typeface="Wingdings"/>
              </a:rPr>
              <a:t> A1+A2 oppure A1+2</a:t>
            </a:r>
            <a:endParaRPr lang="it-IT" sz="2800" dirty="0" smtClean="0"/>
          </a:p>
          <a:p>
            <a:pPr marL="228600" lvl="2"/>
            <a:r>
              <a:rPr lang="it-IT" sz="2800" dirty="0" smtClean="0">
                <a:solidFill>
                  <a:srgbClr val="FF0000"/>
                </a:solidFill>
              </a:rPr>
              <a:t>-</a:t>
            </a:r>
            <a:r>
              <a:rPr lang="it-IT" sz="2800" dirty="0" smtClean="0"/>
              <a:t> </a:t>
            </a:r>
            <a:r>
              <a:rPr lang="it-IT" sz="2800" dirty="0" smtClean="0">
                <a:sym typeface="Wingdings"/>
              </a:rPr>
              <a:t> A1-A2 oppure A1-3</a:t>
            </a:r>
            <a:endParaRPr lang="it-IT" sz="2800" dirty="0" smtClean="0"/>
          </a:p>
          <a:p>
            <a:pPr marL="228600" lvl="2"/>
            <a:r>
              <a:rPr lang="it-IT" sz="2800" dirty="0" smtClean="0">
                <a:solidFill>
                  <a:srgbClr val="FF0000"/>
                </a:solidFill>
              </a:rPr>
              <a:t>*</a:t>
            </a:r>
            <a:r>
              <a:rPr lang="it-IT" sz="2800" dirty="0" smtClean="0"/>
              <a:t> </a:t>
            </a:r>
            <a:r>
              <a:rPr lang="it-IT" sz="2800" dirty="0" smtClean="0">
                <a:sym typeface="Wingdings"/>
              </a:rPr>
              <a:t> A1*A2 oppure A1*4</a:t>
            </a:r>
            <a:endParaRPr lang="it-IT" sz="2800" dirty="0" smtClean="0"/>
          </a:p>
          <a:p>
            <a:pPr marL="228600" lvl="2"/>
            <a:r>
              <a:rPr lang="it-IT" sz="2800" dirty="0" smtClean="0">
                <a:solidFill>
                  <a:srgbClr val="FF0000"/>
                </a:solidFill>
              </a:rPr>
              <a:t>/ </a:t>
            </a:r>
            <a:r>
              <a:rPr lang="it-IT" sz="2800" dirty="0" smtClean="0">
                <a:sym typeface="Wingdings"/>
              </a:rPr>
              <a:t> A1/A2 oppure A1/7</a:t>
            </a:r>
          </a:p>
          <a:p>
            <a:pPr marL="228600" lvl="2"/>
            <a:r>
              <a:rPr lang="it-IT" sz="2800" dirty="0" smtClean="0">
                <a:solidFill>
                  <a:srgbClr val="FF0000"/>
                </a:solidFill>
                <a:sym typeface="Wingdings"/>
              </a:rPr>
              <a:t>%</a:t>
            </a:r>
            <a:r>
              <a:rPr lang="it-IT" sz="2800" dirty="0" smtClean="0">
                <a:sym typeface="Wingdings"/>
              </a:rPr>
              <a:t>  per calcolare il 20% di A1 scrivere in A2 20% e poi nella barra della formula A1*A2</a:t>
            </a:r>
            <a:endParaRPr lang="it-IT" sz="2800" dirty="0" smtClean="0"/>
          </a:p>
          <a:p>
            <a:pPr marL="228600" lvl="2"/>
            <a:r>
              <a:rPr lang="it-IT" sz="2800" dirty="0" smtClean="0">
                <a:solidFill>
                  <a:srgbClr val="FF0000"/>
                </a:solidFill>
              </a:rPr>
              <a:t>ˆ</a:t>
            </a:r>
            <a:r>
              <a:rPr lang="it-IT" sz="2800" dirty="0" smtClean="0"/>
              <a:t> (</a:t>
            </a:r>
            <a:r>
              <a:rPr lang="it-IT" sz="2800" dirty="0"/>
              <a:t>accento circonflesso per elevare a potenza</a:t>
            </a:r>
            <a:r>
              <a:rPr lang="it-IT" sz="2800" dirty="0" smtClean="0"/>
              <a:t>) A1^3</a:t>
            </a:r>
            <a:endParaRPr lang="it-IT" sz="2800" dirty="0"/>
          </a:p>
          <a:p>
            <a:endParaRPr lang="it-IT" dirty="0"/>
          </a:p>
        </p:txBody>
      </p:sp>
    </p:spTree>
    <p:extLst>
      <p:ext uri="{BB962C8B-B14F-4D97-AF65-F5344CB8AC3E}">
        <p14:creationId xmlns:p14="http://schemas.microsoft.com/office/powerpoint/2010/main" val="7781214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47452"/>
            <a:ext cx="7315200" cy="1154097"/>
          </a:xfrm>
        </p:spPr>
        <p:txBody>
          <a:bodyPr/>
          <a:lstStyle/>
          <a:p>
            <a:r>
              <a:rPr lang="it-IT" dirty="0" smtClean="0"/>
              <a:t>Operatori di confronto</a:t>
            </a:r>
            <a:endParaRPr lang="it-IT" dirty="0"/>
          </a:p>
        </p:txBody>
      </p:sp>
      <p:sp>
        <p:nvSpPr>
          <p:cNvPr id="3" name="Segnaposto contenuto 2"/>
          <p:cNvSpPr>
            <a:spLocks noGrp="1"/>
          </p:cNvSpPr>
          <p:nvPr>
            <p:ph idx="1"/>
          </p:nvPr>
        </p:nvSpPr>
        <p:spPr>
          <a:xfrm>
            <a:off x="914400" y="1336843"/>
            <a:ext cx="7315200" cy="4972518"/>
          </a:xfrm>
        </p:spPr>
        <p:txBody>
          <a:bodyPr>
            <a:normAutofit/>
          </a:bodyPr>
          <a:lstStyle/>
          <a:p>
            <a:r>
              <a:rPr lang="it-IT" sz="3200" dirty="0" smtClean="0"/>
              <a:t>Come output restituiscono “VERO” o “FALSO”</a:t>
            </a:r>
          </a:p>
          <a:p>
            <a:r>
              <a:rPr lang="it-IT" sz="3200" dirty="0" smtClean="0">
                <a:solidFill>
                  <a:srgbClr val="FF0000"/>
                </a:solidFill>
              </a:rPr>
              <a:t>=</a:t>
            </a:r>
            <a:r>
              <a:rPr lang="it-IT" sz="3200" dirty="0" smtClean="0"/>
              <a:t> </a:t>
            </a:r>
            <a:r>
              <a:rPr lang="it-IT" sz="3200" dirty="0" smtClean="0">
                <a:sym typeface="Wingdings"/>
              </a:rPr>
              <a:t> uguale</a:t>
            </a:r>
            <a:endParaRPr lang="it-IT" sz="3200" dirty="0" smtClean="0"/>
          </a:p>
          <a:p>
            <a:r>
              <a:rPr lang="it-IT" sz="3200" dirty="0" smtClean="0">
                <a:solidFill>
                  <a:srgbClr val="FF0000"/>
                </a:solidFill>
              </a:rPr>
              <a:t>&lt;</a:t>
            </a:r>
            <a:r>
              <a:rPr lang="it-IT" sz="3200" dirty="0" smtClean="0"/>
              <a:t> </a:t>
            </a:r>
            <a:r>
              <a:rPr lang="it-IT" sz="3200" dirty="0" smtClean="0">
                <a:sym typeface="Wingdings"/>
              </a:rPr>
              <a:t> minore</a:t>
            </a:r>
            <a:endParaRPr lang="it-IT" sz="3200" dirty="0" smtClean="0"/>
          </a:p>
          <a:p>
            <a:r>
              <a:rPr lang="it-IT" sz="3200" dirty="0" smtClean="0">
                <a:solidFill>
                  <a:srgbClr val="FF0000"/>
                </a:solidFill>
              </a:rPr>
              <a:t>&gt;</a:t>
            </a:r>
            <a:r>
              <a:rPr lang="it-IT" sz="3200" dirty="0" smtClean="0"/>
              <a:t> </a:t>
            </a:r>
            <a:r>
              <a:rPr lang="it-IT" sz="3200" dirty="0" smtClean="0">
                <a:sym typeface="Wingdings"/>
              </a:rPr>
              <a:t> maggiore</a:t>
            </a:r>
            <a:endParaRPr lang="it-IT" sz="3200" dirty="0" smtClean="0"/>
          </a:p>
          <a:p>
            <a:r>
              <a:rPr lang="it-IT" sz="3200" dirty="0" smtClean="0">
                <a:solidFill>
                  <a:srgbClr val="FF0000"/>
                </a:solidFill>
              </a:rPr>
              <a:t>&gt;= </a:t>
            </a:r>
            <a:r>
              <a:rPr lang="it-IT" sz="3200" dirty="0" smtClean="0">
                <a:sym typeface="Wingdings"/>
              </a:rPr>
              <a:t> maggiore o uguale</a:t>
            </a:r>
            <a:endParaRPr lang="it-IT" sz="3200" dirty="0" smtClean="0"/>
          </a:p>
          <a:p>
            <a:r>
              <a:rPr lang="it-IT" sz="3200" dirty="0" smtClean="0">
                <a:solidFill>
                  <a:srgbClr val="FF0000"/>
                </a:solidFill>
              </a:rPr>
              <a:t>&lt;= </a:t>
            </a:r>
            <a:r>
              <a:rPr lang="it-IT" sz="3200" dirty="0" smtClean="0">
                <a:sym typeface="Wingdings"/>
              </a:rPr>
              <a:t> minore o uguale</a:t>
            </a:r>
            <a:endParaRPr lang="it-IT" sz="3200" dirty="0" smtClean="0"/>
          </a:p>
          <a:p>
            <a:r>
              <a:rPr lang="it-IT" sz="3200" dirty="0" smtClean="0">
                <a:solidFill>
                  <a:srgbClr val="FF0000"/>
                </a:solidFill>
              </a:rPr>
              <a:t>&lt;&gt; </a:t>
            </a:r>
            <a:r>
              <a:rPr lang="it-IT" sz="3200" dirty="0" smtClean="0">
                <a:sym typeface="Wingdings"/>
              </a:rPr>
              <a:t> diverso da</a:t>
            </a:r>
            <a:endParaRPr lang="it-IT" sz="3200" dirty="0"/>
          </a:p>
        </p:txBody>
      </p:sp>
    </p:spTree>
    <p:extLst>
      <p:ext uri="{BB962C8B-B14F-4D97-AF65-F5344CB8AC3E}">
        <p14:creationId xmlns:p14="http://schemas.microsoft.com/office/powerpoint/2010/main" val="2511826804"/>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ospettiva">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Prospettiva.thmx</Template>
  <TotalTime>2568</TotalTime>
  <Words>3208</Words>
  <Application>Microsoft Macintosh PowerPoint</Application>
  <PresentationFormat>Presentazione su schermo (4:3)</PresentationFormat>
  <Paragraphs>483</Paragraphs>
  <Slides>56</Slides>
  <Notes>0</Notes>
  <HiddenSlides>0</HiddenSlides>
  <MMClips>0</MMClips>
  <ScaleCrop>false</ScaleCrop>
  <HeadingPairs>
    <vt:vector size="4" baseType="variant">
      <vt:variant>
        <vt:lpstr>Tema</vt:lpstr>
      </vt:variant>
      <vt:variant>
        <vt:i4>1</vt:i4>
      </vt:variant>
      <vt:variant>
        <vt:lpstr>Titoli diapositive</vt:lpstr>
      </vt:variant>
      <vt:variant>
        <vt:i4>56</vt:i4>
      </vt:variant>
    </vt:vector>
  </HeadingPairs>
  <TitlesOfParts>
    <vt:vector size="57" baseType="lpstr">
      <vt:lpstr>Prospettiva</vt:lpstr>
      <vt:lpstr>Cenni di Excel</vt:lpstr>
      <vt:lpstr>Definizioni</vt:lpstr>
      <vt:lpstr>Forme del puntatore</vt:lpstr>
      <vt:lpstr>Varie per iniziare</vt:lpstr>
      <vt:lpstr>Le formule</vt:lpstr>
      <vt:lpstr>Formule</vt:lpstr>
      <vt:lpstr>Operatori di calcolo</vt:lpstr>
      <vt:lpstr>Operatori di calcolo aritmetici</vt:lpstr>
      <vt:lpstr>Operatori di confronto</vt:lpstr>
      <vt:lpstr>Operatori di testo</vt:lpstr>
      <vt:lpstr>Operatori di riferimento</vt:lpstr>
      <vt:lpstr>Valore assoluto</vt:lpstr>
      <vt:lpstr>Differenza tra foglio di lavoro e file</vt:lpstr>
      <vt:lpstr>Sintassi delle formule</vt:lpstr>
      <vt:lpstr>Esercizio di ripasso</vt:lpstr>
      <vt:lpstr>Le funzioni</vt:lpstr>
      <vt:lpstr>Le funzioni su Excel</vt:lpstr>
      <vt:lpstr>Argomenti</vt:lpstr>
      <vt:lpstr>Riferimenti a blocchi di celle</vt:lpstr>
      <vt:lpstr>Riferimenti misti</vt:lpstr>
      <vt:lpstr>Il generatore di formule</vt:lpstr>
      <vt:lpstr>Sintassi delle formule</vt:lpstr>
      <vt:lpstr>Le funzioni</vt:lpstr>
      <vt:lpstr>Le funzioni aritmetiche</vt:lpstr>
      <vt:lpstr>Le funzioni</vt:lpstr>
      <vt:lpstr>Le funzioni “Database”</vt:lpstr>
      <vt:lpstr>Le funzioni “Database”</vt:lpstr>
      <vt:lpstr>Le funzioni “Database”</vt:lpstr>
      <vt:lpstr>Le funzioni “Database”</vt:lpstr>
      <vt:lpstr>Le funzioni</vt:lpstr>
      <vt:lpstr>Le funzioni Data e ora</vt:lpstr>
      <vt:lpstr>Le funzioni Data e ora</vt:lpstr>
      <vt:lpstr>Le funzioni</vt:lpstr>
      <vt:lpstr>Le funzioni Progettazione</vt:lpstr>
      <vt:lpstr>Le funzioni Progettazione</vt:lpstr>
      <vt:lpstr>Le funzioni</vt:lpstr>
      <vt:lpstr>Le funzioni informative</vt:lpstr>
      <vt:lpstr>Le funzioni</vt:lpstr>
      <vt:lpstr>Le funzioni LOGICHE</vt:lpstr>
      <vt:lpstr>Le funzioni</vt:lpstr>
      <vt:lpstr>Le funzioni matematiche</vt:lpstr>
      <vt:lpstr>Le funzioni matematiche</vt:lpstr>
      <vt:lpstr>Le funzioni</vt:lpstr>
      <vt:lpstr>Le funzioni statistiche</vt:lpstr>
      <vt:lpstr>Le funzioni</vt:lpstr>
      <vt:lpstr>Funzioni Testo</vt:lpstr>
      <vt:lpstr>Le funzioni</vt:lpstr>
      <vt:lpstr>Le funzioni che non tratteremo</vt:lpstr>
      <vt:lpstr>Esercizi di riepilogo</vt:lpstr>
      <vt:lpstr>Le funzioni annidate</vt:lpstr>
      <vt:lpstr>Le funzioni annidate</vt:lpstr>
      <vt:lpstr>Gerarchia sintattica degli operatori di calcolo</vt:lpstr>
      <vt:lpstr>Formule da ricordare</vt:lpstr>
      <vt:lpstr>Percentuali</vt:lpstr>
      <vt:lpstr>Media Ponderata</vt:lpstr>
      <vt:lpstr>Per la creazione di tabelle facilmente fruibili</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Formule da ricordare</dc:title>
  <dc:creator>Paola Pennisi</dc:creator>
  <cp:lastModifiedBy>Paola Pennisi</cp:lastModifiedBy>
  <cp:revision>95</cp:revision>
  <dcterms:created xsi:type="dcterms:W3CDTF">2017-06-13T15:36:23Z</dcterms:created>
  <dcterms:modified xsi:type="dcterms:W3CDTF">2017-06-21T05:24:50Z</dcterms:modified>
</cp:coreProperties>
</file>