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5024" r:id="rId1"/>
  </p:sldMasterIdLst>
  <p:sldIdLst>
    <p:sldId id="256" r:id="rId2"/>
    <p:sldId id="261" r:id="rId3"/>
    <p:sldId id="265" r:id="rId4"/>
    <p:sldId id="262" r:id="rId5"/>
    <p:sldId id="263" r:id="rId6"/>
    <p:sldId id="264" r:id="rId7"/>
    <p:sldId id="279" r:id="rId8"/>
    <p:sldId id="267" r:id="rId9"/>
    <p:sldId id="322" r:id="rId10"/>
    <p:sldId id="325" r:id="rId11"/>
    <p:sldId id="300" r:id="rId12"/>
    <p:sldId id="317" r:id="rId13"/>
    <p:sldId id="326" r:id="rId14"/>
    <p:sldId id="308" r:id="rId15"/>
    <p:sldId id="301" r:id="rId16"/>
    <p:sldId id="327" r:id="rId17"/>
    <p:sldId id="307" r:id="rId18"/>
    <p:sldId id="309" r:id="rId19"/>
    <p:sldId id="328" r:id="rId20"/>
    <p:sldId id="306" r:id="rId21"/>
    <p:sldId id="310" r:id="rId22"/>
    <p:sldId id="311" r:id="rId23"/>
    <p:sldId id="329" r:id="rId24"/>
    <p:sldId id="303" r:id="rId25"/>
    <p:sldId id="312" r:id="rId26"/>
    <p:sldId id="314" r:id="rId27"/>
    <p:sldId id="315" r:id="rId28"/>
    <p:sldId id="316" r:id="rId29"/>
    <p:sldId id="330" r:id="rId30"/>
    <p:sldId id="321" r:id="rId31"/>
    <p:sldId id="318" r:id="rId32"/>
    <p:sldId id="319" r:id="rId33"/>
    <p:sldId id="320" r:id="rId34"/>
    <p:sldId id="334" r:id="rId35"/>
    <p:sldId id="335" r:id="rId36"/>
    <p:sldId id="331" r:id="rId37"/>
    <p:sldId id="304" r:id="rId38"/>
    <p:sldId id="332" r:id="rId39"/>
    <p:sldId id="305" r:id="rId40"/>
    <p:sldId id="323" r:id="rId41"/>
    <p:sldId id="277" r:id="rId42"/>
    <p:sldId id="280" r:id="rId43"/>
    <p:sldId id="276" r:id="rId44"/>
    <p:sldId id="281" r:id="rId45"/>
    <p:sldId id="324" r:id="rId46"/>
    <p:sldId id="275" r:id="rId47"/>
    <p:sldId id="333" r:id="rId48"/>
    <p:sldId id="278" r:id="rId49"/>
    <p:sldId id="282" r:id="rId50"/>
    <p:sldId id="283" r:id="rId51"/>
    <p:sldId id="284" r:id="rId52"/>
    <p:sldId id="295" r:id="rId53"/>
    <p:sldId id="298" r:id="rId54"/>
    <p:sldId id="299" r:id="rId55"/>
    <p:sldId id="286" r:id="rId56"/>
    <p:sldId id="287" r:id="rId57"/>
    <p:sldId id="289" r:id="rId58"/>
    <p:sldId id="291" r:id="rId59"/>
    <p:sldId id="292" r:id="rId60"/>
    <p:sldId id="294" r:id="rId61"/>
    <p:sldId id="296" r:id="rId62"/>
    <p:sldId id="297" r:id="rId63"/>
    <p:sldId id="270" r:id="rId64"/>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371"/>
    <p:restoredTop sz="94637"/>
  </p:normalViewPr>
  <p:slideViewPr>
    <p:cSldViewPr snapToGrid="0" snapToObjects="1">
      <p:cViewPr varScale="1">
        <p:scale>
          <a:sx n="217" d="100"/>
          <a:sy n="217" d="100"/>
        </p:scale>
        <p:origin x="192" y="1432"/>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5/25/20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4A822907-8A9D-4F6B-98F6-913902AD56B5}" type="slidenum">
              <a:rPr lang="en-US" smtClean="0"/>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it-IT"/>
              <a:t>Modifica gli stili del testo dello schema
Secondo livello
Terzo livello
Quarto livello
Quinto livello</a:t>
            </a:r>
            <a:endParaRPr lang="en-US"/>
          </a:p>
        </p:txBody>
      </p:sp>
      <p:sp>
        <p:nvSpPr>
          <p:cNvPr id="4" name="Date Placeholder 3"/>
          <p:cNvSpPr>
            <a:spLocks noGrp="1"/>
          </p:cNvSpPr>
          <p:nvPr>
            <p:ph type="dt" sz="half" idx="10"/>
          </p:nvPr>
        </p:nvSpPr>
        <p:spPr/>
        <p:txBody>
          <a:bodyPr/>
          <a:lstStyle/>
          <a:p>
            <a:fld id="{0EB576BD-97CB-F048-9B6C-57C4607CB125}" type="datetimeFigureOut">
              <a:t>25/05/20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C30C57-22CE-E541-BA6E-65B29A92BD01}" type="slidenum">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EB576BD-97CB-F048-9B6C-57C4607CB125}" type="datetimeFigureOut">
              <a:t>25/05/20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C30C57-22CE-E541-BA6E-65B29A92BD01}" type="slidenum">
              <a:t>‹N›</a:t>
            </a:fld>
            <a:endParaRPr lang="it-IT"/>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it-IT"/>
              <a:t>Modifica gli stili del testo dello schema
Secondo livello
Terzo livello
Quarto livello
Quinto livello</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endParaRPr lang="en-US"/>
          </a:p>
        </p:txBody>
      </p:sp>
      <p:sp>
        <p:nvSpPr>
          <p:cNvPr id="4" name="Date Placeholder 3"/>
          <p:cNvSpPr>
            <a:spLocks noGrp="1"/>
          </p:cNvSpPr>
          <p:nvPr>
            <p:ph type="dt" sz="half" idx="10"/>
          </p:nvPr>
        </p:nvSpPr>
        <p:spPr/>
        <p:txBody>
          <a:bodyPr/>
          <a:lstStyle/>
          <a:p>
            <a:fld id="{0EB576BD-97CB-F048-9B6C-57C4607CB125}" type="datetimeFigureOut">
              <a:t>25/05/20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C30C57-22CE-E541-BA6E-65B29A92BD01}" type="slidenum">
              <a:t>‹N›</a:t>
            </a:fld>
            <a:endParaRPr lang="it-IT"/>
          </a:p>
        </p:txBody>
      </p:sp>
      <p:sp>
        <p:nvSpPr>
          <p:cNvPr id="7" name="Title 6"/>
          <p:cNvSpPr>
            <a:spLocks noGrp="1"/>
          </p:cNvSpPr>
          <p:nvPr>
            <p:ph type="title"/>
          </p:nvPr>
        </p:nvSpPr>
        <p:spPr/>
        <p:txBody>
          <a:bodyPr/>
          <a:lstStyle/>
          <a:p>
            <a:r>
              <a:rPr lang="it-IT"/>
              <a:t>Fare clic per modificare lo stile del titolo dello schema</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5/25/20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4A822907-8A9D-4F6B-98F6-913902AD56B5}" type="slidenum">
              <a:rPr lang="en-US" smtClean="0"/>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5" name="Date Placeholder 4"/>
          <p:cNvSpPr>
            <a:spLocks noGrp="1"/>
          </p:cNvSpPr>
          <p:nvPr>
            <p:ph type="dt" sz="half" idx="10"/>
          </p:nvPr>
        </p:nvSpPr>
        <p:spPr/>
        <p:txBody>
          <a:bodyPr/>
          <a:lstStyle/>
          <a:p>
            <a:fld id="{0EB576BD-97CB-F048-9B6C-57C4607CB125}" type="datetimeFigureOut">
              <a:t>25/05/20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7C30C57-22CE-E541-BA6E-65B29A92BD01}" type="slidenum">
              <a:t>‹N›</a:t>
            </a:fld>
            <a:endParaRPr lang="it-IT"/>
          </a:p>
        </p:txBody>
      </p:sp>
      <p:sp>
        <p:nvSpPr>
          <p:cNvPr id="9" name="Content Placeholder 8"/>
          <p:cNvSpPr>
            <a:spLocks noGrp="1"/>
          </p:cNvSpPr>
          <p:nvPr>
            <p:ph sz="quarter" idx="13"/>
          </p:nvPr>
        </p:nvSpPr>
        <p:spPr>
          <a:xfrm>
            <a:off x="676655" y="2679192"/>
            <a:ext cx="3822192" cy="3447288"/>
          </a:xfrm>
        </p:spPr>
        <p:txBody>
          <a:bodyPr/>
          <a:lstStyle/>
          <a:p>
            <a:pPr lvl="0"/>
            <a:r>
              <a:rPr lang="it-IT"/>
              <a:t>Modifica gli stili del testo dello schema
Secondo livello
Terzo livello
Quarto livello
Quinto livello</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it-IT"/>
              <a:t>Modifica gli stili del testo dello schema
Secondo livello
Terzo livello
Quarto livello
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0EB576BD-97CB-F048-9B6C-57C4607CB125}" type="datetimeFigureOut">
              <a:t>25/05/20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7C30C57-22CE-E541-BA6E-65B29A92BD01}" type="slidenum">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0EB576BD-97CB-F048-9B6C-57C4607CB125}" type="datetimeFigureOut">
              <a:t>25/05/20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7C30C57-22CE-E541-BA6E-65B29A92BD01}" type="slidenum">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0EB576BD-97CB-F048-9B6C-57C4607CB125}" type="datetimeFigureOut">
              <a:t>25/05/20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7C30C57-22CE-E541-BA6E-65B29A92BD01}" type="slidenum">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EB576BD-97CB-F048-9B6C-57C4607CB125}" type="datetimeFigureOut">
              <a:t>25/05/20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D72EBF8-7CF5-44B7-B2BF-E22DE4D0703D}" type="slidenum">
              <a:rPr lang="en-US" smtClean="0"/>
              <a:pPr/>
              <a:t>‹N›</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it-IT"/>
              <a:t>Modifica gli stili del testo dello schema
Secondo livello
Terzo livello
Quarto livello
Quinto livello</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p>
        </p:txBody>
      </p:sp>
      <p:sp>
        <p:nvSpPr>
          <p:cNvPr id="5" name="Date Placeholder 4"/>
          <p:cNvSpPr>
            <a:spLocks noGrp="1"/>
          </p:cNvSpPr>
          <p:nvPr>
            <p:ph type="dt" sz="half" idx="10"/>
          </p:nvPr>
        </p:nvSpPr>
        <p:spPr/>
        <p:txBody>
          <a:bodyPr/>
          <a:lstStyle/>
          <a:p>
            <a:fld id="{0EB576BD-97CB-F048-9B6C-57C4607CB125}" type="datetimeFigureOut">
              <a:t>25/05/20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7C30C57-22CE-E541-BA6E-65B29A92BD01}" type="slidenum">
              <a:t>‹N›</a:t>
            </a:fld>
            <a:endParaRPr lang="it-IT"/>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0EB576BD-97CB-F048-9B6C-57C4607CB125}" type="datetimeFigureOut">
              <a:t>25/05/20</a:t>
            </a:fld>
            <a:endParaRPr lang="it-IT"/>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it-IT"/>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37C30C57-22CE-E541-BA6E-65B29A92BD01}" type="slidenum">
              <a:t>‹N›</a:t>
            </a:fld>
            <a:endParaRPr lang="it-IT"/>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Tree>
  </p:cSld>
  <p:clrMap bg1="lt1" tx1="dk1" bg2="lt2" tx2="dk2" accent1="accent1" accent2="accent2" accent3="accent3" accent4="accent4" accent5="accent5" accent6="accent6" hlink="hlink" folHlink="folHlink"/>
  <p:sldLayoutIdLst>
    <p:sldLayoutId id="2147485025" r:id="rId1"/>
    <p:sldLayoutId id="2147485026" r:id="rId2"/>
    <p:sldLayoutId id="2147485027" r:id="rId3"/>
    <p:sldLayoutId id="2147485028" r:id="rId4"/>
    <p:sldLayoutId id="2147485029" r:id="rId5"/>
    <p:sldLayoutId id="2147485030" r:id="rId6"/>
    <p:sldLayoutId id="2147485031" r:id="rId7"/>
    <p:sldLayoutId id="2147485032" r:id="rId8"/>
    <p:sldLayoutId id="2147485033" r:id="rId9"/>
    <p:sldLayoutId id="2147485034" r:id="rId10"/>
    <p:sldLayoutId id="214748503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3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tiff"/><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tif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tiff"/><Relationship Id="rId5" Type="http://schemas.openxmlformats.org/officeDocument/2006/relationships/image" Target="../media/image5.tiff"/><Relationship Id="rId4" Type="http://schemas.openxmlformats.org/officeDocument/2006/relationships/image" Target="../media/image4.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E57DAC51-F111-AC4F-87E7-D4F2421A51A3}"/>
              </a:ext>
            </a:extLst>
          </p:cNvPr>
          <p:cNvSpPr txBox="1"/>
          <p:nvPr/>
        </p:nvSpPr>
        <p:spPr>
          <a:xfrm>
            <a:off x="0" y="2144844"/>
            <a:ext cx="9144000" cy="2185214"/>
          </a:xfrm>
          <a:prstGeom prst="rect">
            <a:avLst/>
          </a:prstGeom>
          <a:noFill/>
        </p:spPr>
        <p:txBody>
          <a:bodyPr wrap="square" rtlCol="0">
            <a:spAutoFit/>
          </a:bodyPr>
          <a:lstStyle/>
          <a:p>
            <a:pPr algn="ctr"/>
            <a:r>
              <a:rPr lang="it-IT" sz="4800"/>
              <a:t>Filosofia della mente</a:t>
            </a:r>
          </a:p>
          <a:p>
            <a:pPr algn="ctr"/>
            <a:r>
              <a:rPr lang="it-IT" sz="4400"/>
              <a:t>2019-20</a:t>
            </a:r>
          </a:p>
          <a:p>
            <a:pPr algn="ctr"/>
            <a:r>
              <a:rPr lang="it-IT" sz="4400"/>
              <a:t>prof. A. Pennisi</a:t>
            </a:r>
          </a:p>
        </p:txBody>
      </p:sp>
    </p:spTree>
    <p:extLst>
      <p:ext uri="{BB962C8B-B14F-4D97-AF65-F5344CB8AC3E}">
        <p14:creationId xmlns:p14="http://schemas.microsoft.com/office/powerpoint/2010/main" val="3116950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4EFE2D5-AD8F-4C41-AD66-71AABE628EA1}"/>
              </a:ext>
            </a:extLst>
          </p:cNvPr>
          <p:cNvSpPr/>
          <p:nvPr/>
        </p:nvSpPr>
        <p:spPr>
          <a:xfrm>
            <a:off x="0" y="673177"/>
            <a:ext cx="9183269" cy="5170646"/>
          </a:xfrm>
          <a:prstGeom prst="rect">
            <a:avLst/>
          </a:prstGeom>
        </p:spPr>
        <p:txBody>
          <a:bodyPr wrap="square">
            <a:spAutoFit/>
          </a:bodyPr>
          <a:lstStyle/>
          <a:p>
            <a:pPr algn="ctr"/>
            <a:r>
              <a:rPr lang="it-IT" sz="6600" b="1"/>
              <a:t> (1)</a:t>
            </a:r>
          </a:p>
          <a:p>
            <a:pPr algn="ctr"/>
            <a:r>
              <a:rPr lang="it-IT" sz="6600" b="1"/>
              <a:t>Perché con Spinoza nasce la prima </a:t>
            </a:r>
          </a:p>
          <a:p>
            <a:pPr algn="ctr"/>
            <a:r>
              <a:rPr lang="it-IT" sz="6600" b="1"/>
              <a:t>filosofia moderna completamente laica </a:t>
            </a:r>
            <a:endParaRPr lang="it-IT" sz="6600"/>
          </a:p>
        </p:txBody>
      </p:sp>
    </p:spTree>
    <p:extLst>
      <p:ext uri="{BB962C8B-B14F-4D97-AF65-F5344CB8AC3E}">
        <p14:creationId xmlns:p14="http://schemas.microsoft.com/office/powerpoint/2010/main" val="3209951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635922"/>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1" y="394580"/>
            <a:ext cx="5843239" cy="6494085"/>
          </a:xfrm>
          <a:prstGeom prst="rect">
            <a:avLst/>
          </a:prstGeom>
          <a:noFill/>
        </p:spPr>
        <p:txBody>
          <a:bodyPr wrap="square" rtlCol="0">
            <a:spAutoFit/>
          </a:bodyPr>
          <a:lstStyle/>
          <a:p>
            <a:r>
              <a:rPr lang="it-IT" sz="1600"/>
              <a:t>Con lui scompare, per la prima volta, la dipendenza del pensiero filosofico, scientifico e politico dalla religione sostituita ovunque dalla forza dell’argomentazione.</a:t>
            </a:r>
          </a:p>
          <a:p>
            <a:endParaRPr lang="it-IT" sz="800"/>
          </a:p>
          <a:p>
            <a:r>
              <a:rPr lang="it-IT" sz="1600"/>
              <a:t>La sua posizione è contemporaneamente contraria sia al razionalismo meccanicista di Cartesio sia all’empirismo di Bacone:</a:t>
            </a:r>
          </a:p>
          <a:p>
            <a:endParaRPr lang="it-IT" sz="800"/>
          </a:p>
          <a:p>
            <a:r>
              <a:rPr lang="it-IT" sz="1600"/>
              <a:t>«[Nella Lettera 2 ad Holdenburg scrive] mi chiedi quali errori io osservi nella filosofia di Cartesio e di Bacone, nella qual cosa voglio assecondarti, benché non sia mio costume scoprire gli errori degli altri. </a:t>
            </a:r>
            <a:r>
              <a:rPr lang="it-IT" sz="1600" b="1">
                <a:highlight>
                  <a:srgbClr val="FFFF00"/>
                </a:highlight>
              </a:rPr>
              <a:t>Il primo </a:t>
            </a:r>
            <a:r>
              <a:rPr lang="it-IT" sz="1600">
                <a:highlight>
                  <a:srgbClr val="FFFF00"/>
                </a:highlight>
              </a:rPr>
              <a:t>e il più grande è che si sono </a:t>
            </a:r>
            <a:r>
              <a:rPr lang="it-IT" sz="1600" b="1">
                <a:highlight>
                  <a:srgbClr val="FFFF00"/>
                </a:highlight>
              </a:rPr>
              <a:t>allontanati troppo dalla conoscenza della prima causa e dell’origine di tutte le cose</a:t>
            </a:r>
            <a:r>
              <a:rPr lang="it-IT" sz="1600"/>
              <a:t>. </a:t>
            </a:r>
            <a:r>
              <a:rPr lang="it-IT" sz="1600" b="1">
                <a:highlight>
                  <a:srgbClr val="00FFFF"/>
                </a:highlight>
              </a:rPr>
              <a:t>Il secondo, che non hanno compreso la vera natura della mente umana</a:t>
            </a:r>
            <a:r>
              <a:rPr lang="it-IT" sz="1600" b="1">
                <a:highlight>
                  <a:srgbClr val="00FF00"/>
                </a:highlight>
              </a:rPr>
              <a:t>. Il terzo, che non hanno mai colto la vera causa dell’errore</a:t>
            </a:r>
            <a:r>
              <a:rPr lang="it-IT" sz="1600">
                <a:highlight>
                  <a:srgbClr val="00FF00"/>
                </a:highlight>
              </a:rPr>
              <a:t>» (Op:1805)</a:t>
            </a:r>
          </a:p>
          <a:p>
            <a:endParaRPr lang="it-IT" sz="1600"/>
          </a:p>
          <a:p>
            <a:pPr algn="just"/>
            <a:r>
              <a:rPr lang="it-IT" sz="1600" b="1"/>
              <a:t>Il primo errore colpisce la </a:t>
            </a:r>
            <a:r>
              <a:rPr lang="it-IT" sz="1600" b="1">
                <a:highlight>
                  <a:srgbClr val="FFFF00"/>
                </a:highlight>
              </a:rPr>
              <a:t>religione</a:t>
            </a:r>
            <a:r>
              <a:rPr lang="it-IT" sz="1600" b="1"/>
              <a:t>; il secondo la filosofia della </a:t>
            </a:r>
            <a:r>
              <a:rPr lang="it-IT" sz="1600" b="1">
                <a:highlight>
                  <a:srgbClr val="FFFF00"/>
                </a:highlight>
              </a:rPr>
              <a:t>mente</a:t>
            </a:r>
            <a:r>
              <a:rPr lang="it-IT" sz="1600" b="1"/>
              <a:t>; il terzo </a:t>
            </a:r>
            <a:r>
              <a:rPr lang="it-IT" sz="1600" b="1">
                <a:highlight>
                  <a:srgbClr val="FFFF00"/>
                </a:highlight>
              </a:rPr>
              <a:t>l’etica</a:t>
            </a:r>
            <a:r>
              <a:rPr lang="it-IT" sz="1600" b="1"/>
              <a:t>.</a:t>
            </a:r>
          </a:p>
          <a:p>
            <a:endParaRPr lang="it-IT" sz="1600"/>
          </a:p>
          <a:p>
            <a:r>
              <a:rPr lang="it-IT" sz="1600"/>
              <a:t>La religione non deve dare precetti e dogmi ma spiegazioni razionali e trasparenti. Deve preoccuparsi di argomentare sia sulle ragioni dei comportamenti etici, sia su quelli della conoscenza e della coscienza. </a:t>
            </a:r>
          </a:p>
          <a:p>
            <a:r>
              <a:rPr lang="it-IT" sz="1600"/>
              <a:t>Dio non è creatore semplicemente perché tutto è eterno e può solo modificarsi (cfr.5.3)</a:t>
            </a:r>
          </a:p>
          <a:p>
            <a:r>
              <a:rPr lang="it-IT" sz="1600"/>
              <a:t>Dio è estraneo alle logiche umane perché è estensione e natura.</a:t>
            </a:r>
          </a:p>
          <a:p>
            <a:r>
              <a:rPr lang="it-IT" sz="1600"/>
              <a:t>Diò non può fornire né punzioni né premi.</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r>
              <a:rPr lang="it-IT" sz="2000" b="1"/>
              <a:t> 1) Perché con Spinoza nasce la prima filosofia moderna completamente laica (1)</a:t>
            </a:r>
          </a:p>
        </p:txBody>
      </p:sp>
    </p:spTree>
    <p:extLst>
      <p:ext uri="{BB962C8B-B14F-4D97-AF65-F5344CB8AC3E}">
        <p14:creationId xmlns:p14="http://schemas.microsoft.com/office/powerpoint/2010/main" val="275613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99242" y="635922"/>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1" y="591135"/>
            <a:ext cx="5843239" cy="6001643"/>
          </a:xfrm>
          <a:prstGeom prst="rect">
            <a:avLst/>
          </a:prstGeom>
          <a:noFill/>
        </p:spPr>
        <p:txBody>
          <a:bodyPr wrap="square" rtlCol="0">
            <a:spAutoFit/>
          </a:bodyPr>
          <a:lstStyle/>
          <a:p>
            <a:r>
              <a:rPr lang="it-IT" sz="1600" b="1"/>
              <a:t>«Gli uomini immaginano dunque due potenze numericamente distinte </a:t>
            </a:r>
            <a:r>
              <a:rPr lang="it-IT" sz="1600"/>
              <a:t>l’una dall’altra, </a:t>
            </a:r>
            <a:r>
              <a:rPr lang="it-IT" sz="1600" b="1"/>
              <a:t>cioè la potenza di Dio e la potenza delle cose naturali</a:t>
            </a:r>
            <a:r>
              <a:rPr lang="it-IT" sz="1600"/>
              <a:t>, sebbene questa sia in un certo modo determinata o (come oggi la maggior parte preferisce ritenere) creata da Dio. Che </a:t>
            </a:r>
            <a:r>
              <a:rPr lang="it-IT" sz="1600" b="1"/>
              <a:t>cosa poi intendano per l’una e l’altra potenza</a:t>
            </a:r>
            <a:r>
              <a:rPr lang="it-IT" sz="1600"/>
              <a:t>, e che cosa per Dio e natura, </a:t>
            </a:r>
            <a:r>
              <a:rPr lang="it-IT" sz="1600" b="1"/>
              <a:t>lo ignorano del tutto</a:t>
            </a:r>
            <a:r>
              <a:rPr lang="it-IT" sz="1600"/>
              <a:t>, a meno che non </a:t>
            </a:r>
            <a:r>
              <a:rPr lang="it-IT" sz="1600" b="1"/>
              <a:t>immaginino la potenza di Dio come il potere di qualche maestà regale </a:t>
            </a:r>
            <a:r>
              <a:rPr lang="it-IT" sz="1600"/>
              <a:t>e quella della </a:t>
            </a:r>
            <a:r>
              <a:rPr lang="it-IT" sz="1600" b="1"/>
              <a:t>natura come forza e impulso</a:t>
            </a:r>
            <a:r>
              <a:rPr lang="it-IT" sz="1600"/>
              <a:t>» (Op:783)</a:t>
            </a:r>
          </a:p>
          <a:p>
            <a:endParaRPr lang="it-IT" sz="1600"/>
          </a:p>
          <a:p>
            <a:r>
              <a:rPr lang="it-IT" sz="1600" b="1"/>
              <a:t>Il volgo, dunque, chiama «miracoli», ossia opere di Dio, i fatti insoliti della natura,</a:t>
            </a:r>
            <a:r>
              <a:rPr lang="it-IT" sz="1600"/>
              <a:t> e, un po’ per devozione, un po’ </a:t>
            </a:r>
            <a:r>
              <a:rPr lang="it-IT" sz="1600" b="1"/>
              <a:t>per la voglia di </a:t>
            </a:r>
            <a:r>
              <a:rPr lang="it-IT" sz="1600" b="1">
                <a:highlight>
                  <a:srgbClr val="FFFF00"/>
                </a:highlight>
              </a:rPr>
              <a:t>contrastare coloro che coltivano le scienze naturali</a:t>
            </a:r>
            <a:r>
              <a:rPr lang="it-IT" sz="1600" b="1"/>
              <a:t>, desidera non conoscere le cause naturali delle cose</a:t>
            </a:r>
            <a:r>
              <a:rPr lang="it-IT" sz="1600"/>
              <a:t>, </a:t>
            </a:r>
            <a:r>
              <a:rPr lang="it-IT" sz="1600" b="1"/>
              <a:t>e arde dal desiderio di sentir parlare soltanto di quelle cose che soprattutto ignora e che, perciò, soprattutto ammira. </a:t>
            </a:r>
            <a:r>
              <a:rPr lang="it-IT" sz="1600"/>
              <a:t>Ciò è evidente</a:t>
            </a:r>
            <a:r>
              <a:rPr lang="it-IT" sz="1600">
                <a:highlight>
                  <a:srgbClr val="FFFF00"/>
                </a:highlight>
              </a:rPr>
              <a:t>, </a:t>
            </a:r>
            <a:r>
              <a:rPr lang="it-IT" sz="1600" b="1">
                <a:highlight>
                  <a:srgbClr val="FFFF00"/>
                </a:highlight>
              </a:rPr>
              <a:t>perché in nessun altro modo, se non togliendo le cause naturali e immaginando le cose fuori dell’ordine naturale, il volgo può adorare Dio </a:t>
            </a:r>
            <a:r>
              <a:rPr lang="it-IT" sz="1600"/>
              <a:t>e riferire tutte le cose al suo potere e alla sua volontà, </a:t>
            </a:r>
            <a:r>
              <a:rPr lang="it-IT" sz="1600" b="1"/>
              <a:t>e non ammira la potenza di Dio se non in quanto immagina la potenza della natura come sottomessa a Dio. (…) </a:t>
            </a:r>
            <a:r>
              <a:rPr lang="it-IT" sz="1600"/>
              <a:t>Che cosa il volgo, nella sua stoltezza, non attribuisce a sé, dato che non ha un retto concetto né di Dio né della natura, confonde i voleri di Dio con i voleri degli uomini e, infine, </a:t>
            </a:r>
            <a:r>
              <a:rPr lang="it-IT" sz="1600" b="1">
                <a:highlight>
                  <a:srgbClr val="FFFF00"/>
                </a:highlight>
              </a:rPr>
              <a:t>immagina la natura limitata fino al punto di credere che l’uomo sia la parte più importante di essa!» </a:t>
            </a:r>
            <a:r>
              <a:rPr lang="it-IT" sz="1600" b="1"/>
              <a:t>(Op:783)</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r>
              <a:rPr lang="it-IT" sz="2000" b="1"/>
              <a:t> 1) Perché con Spinoza nasce la prima filosofia moderna completamente laica (2)</a:t>
            </a:r>
          </a:p>
        </p:txBody>
      </p:sp>
    </p:spTree>
    <p:extLst>
      <p:ext uri="{BB962C8B-B14F-4D97-AF65-F5344CB8AC3E}">
        <p14:creationId xmlns:p14="http://schemas.microsoft.com/office/powerpoint/2010/main" val="1875731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4EFE2D5-AD8F-4C41-AD66-71AABE628EA1}"/>
              </a:ext>
            </a:extLst>
          </p:cNvPr>
          <p:cNvSpPr/>
          <p:nvPr/>
        </p:nvSpPr>
        <p:spPr>
          <a:xfrm>
            <a:off x="0" y="875130"/>
            <a:ext cx="9183269" cy="4154984"/>
          </a:xfrm>
          <a:prstGeom prst="rect">
            <a:avLst/>
          </a:prstGeom>
        </p:spPr>
        <p:txBody>
          <a:bodyPr wrap="square">
            <a:spAutoFit/>
          </a:bodyPr>
          <a:lstStyle/>
          <a:p>
            <a:pPr algn="ctr"/>
            <a:r>
              <a:rPr lang="it-IT" sz="6600" b="1"/>
              <a:t> (2)</a:t>
            </a:r>
          </a:p>
          <a:p>
            <a:pPr algn="ctr"/>
            <a:r>
              <a:rPr lang="it-IT" sz="6600" b="1"/>
              <a:t>Perché Spinoza è il primo filosofo moderno radicalmente monista </a:t>
            </a:r>
            <a:endParaRPr lang="it-IT" sz="6600"/>
          </a:p>
        </p:txBody>
      </p:sp>
    </p:spTree>
    <p:extLst>
      <p:ext uri="{BB962C8B-B14F-4D97-AF65-F5344CB8AC3E}">
        <p14:creationId xmlns:p14="http://schemas.microsoft.com/office/powerpoint/2010/main" val="1033900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444193"/>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59822" y="435647"/>
            <a:ext cx="5678130" cy="6740307"/>
          </a:xfrm>
          <a:prstGeom prst="rect">
            <a:avLst/>
          </a:prstGeom>
          <a:noFill/>
        </p:spPr>
        <p:txBody>
          <a:bodyPr wrap="square" rtlCol="0">
            <a:spAutoFit/>
          </a:bodyPr>
          <a:lstStyle/>
          <a:p>
            <a:r>
              <a:rPr lang="it-IT" sz="1600"/>
              <a:t>Spinoza è il primo filosofo moderno </a:t>
            </a:r>
            <a:r>
              <a:rPr lang="it-IT" sz="1600" b="1"/>
              <a:t>radicalmente monista</a:t>
            </a:r>
            <a:r>
              <a:rPr lang="it-IT" sz="1600"/>
              <a:t> che fa dell’unicità della sostanza </a:t>
            </a:r>
            <a:r>
              <a:rPr lang="it-IT" sz="1600" b="1"/>
              <a:t>un sistema di pensiero completo, complesso e coerente,</a:t>
            </a:r>
            <a:r>
              <a:rPr lang="it-IT" sz="1600"/>
              <a:t> non riduzionista ma improntato all’idea di trasparenza e spiegabilità dei saperi: </a:t>
            </a:r>
            <a:r>
              <a:rPr lang="it-IT" sz="1600" b="1"/>
              <a:t>«in natura non possono esistere due sostanze» </a:t>
            </a:r>
            <a:r>
              <a:rPr lang="it-IT" sz="1600"/>
              <a:t>(Op:180 lettera 2 a Henry Holdenburg).</a:t>
            </a:r>
          </a:p>
          <a:p>
            <a:r>
              <a:rPr lang="it-IT" sz="1600"/>
              <a:t>Notoriamente Spinoza </a:t>
            </a:r>
            <a:r>
              <a:rPr lang="it-IT" sz="1600" b="1"/>
              <a:t>è un critico del dualismo cartesiano e platonico</a:t>
            </a:r>
            <a:r>
              <a:rPr lang="it-IT" sz="1600"/>
              <a:t>. Spinoza non si limita ad una generica confutazione filosofico-teologica dei principi cartesiani ma imbastisce una serrata critica tecnica alla spiegazione funzionale della ghiandola pineale definita: </a:t>
            </a:r>
            <a:r>
              <a:rPr lang="it-IT" sz="1600" b="1">
                <a:highlight>
                  <a:srgbClr val="FFFF00"/>
                </a:highlight>
              </a:rPr>
              <a:t>“una ipotesi più occulta di qualsiasi qualità occulta”.</a:t>
            </a:r>
            <a:r>
              <a:rPr lang="it-IT" sz="1600"/>
              <a:t> (Op.1555-7, ma cfr. anche Op.1279):</a:t>
            </a:r>
          </a:p>
          <a:p>
            <a:endParaRPr lang="it-IT" sz="800"/>
          </a:p>
          <a:p>
            <a:r>
              <a:rPr lang="it-IT" sz="1600"/>
              <a:t>“che cosa, di grazia, egli intende per unione della mente e del corpo? Qual concetto chiaro e distinto egli ha, dico, di un pensiero unito strettamente con una certa porzioncella dell’estensione? Vorrei proprio che egli avesse spiegato quest’unione per mezzo della sua causa prossima. </a:t>
            </a:r>
            <a:r>
              <a:rPr lang="it-IT" sz="1600" b="1"/>
              <a:t>Ma egli aveva concepito la mente talmente distinta dal corpo che non ha potuto assegnare nessuna causa singolare né di questa unione, né della stessa mente; ma gli è stato necessario ricorrere alla causa di tutto l’Universo, cioè a Dio” (Op.1279).</a:t>
            </a:r>
          </a:p>
          <a:p>
            <a:r>
              <a:rPr lang="it-IT" sz="800"/>
              <a:t>  </a:t>
            </a:r>
          </a:p>
          <a:p>
            <a:r>
              <a:rPr lang="it-IT" sz="1600"/>
              <a:t>Anche Dio è quindi per Spinoza una sostanza estesa sia come </a:t>
            </a:r>
            <a:r>
              <a:rPr lang="it-IT" sz="1600" i="1"/>
              <a:t>«modo» : </a:t>
            </a:r>
            <a:r>
              <a:rPr lang="it-IT" sz="1600"/>
              <a:t>“intendo per corpo un modo che esprime in una maniera certa e determinata </a:t>
            </a:r>
            <a:r>
              <a:rPr lang="it-IT" sz="1600" b="1"/>
              <a:t>l’essenza di Dio, in quanto è considerata come una cosa estesa” </a:t>
            </a:r>
            <a:r>
              <a:rPr lang="it-IT" sz="1600"/>
              <a:t>sia come </a:t>
            </a:r>
            <a:r>
              <a:rPr lang="it-IT" sz="1600" i="1"/>
              <a:t>«attributo» :  </a:t>
            </a:r>
            <a:r>
              <a:rPr lang="it-IT" sz="1600" b="1"/>
              <a:t>“l’estensione è un attributo di Dio, ossia Dio è cosa estesa” </a:t>
            </a:r>
            <a:r>
              <a:rPr lang="it-IT" sz="1600"/>
              <a:t>(Op.1225). </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r>
              <a:rPr lang="it-IT" sz="2000" b="1"/>
              <a:t>    2) Perché Spinoza è il primo filosofo moderno radicalmente monista (1) </a:t>
            </a:r>
          </a:p>
        </p:txBody>
      </p:sp>
    </p:spTree>
    <p:extLst>
      <p:ext uri="{BB962C8B-B14F-4D97-AF65-F5344CB8AC3E}">
        <p14:creationId xmlns:p14="http://schemas.microsoft.com/office/powerpoint/2010/main" val="1337830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444193"/>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444193"/>
            <a:ext cx="5678130" cy="6001643"/>
          </a:xfrm>
          <a:prstGeom prst="rect">
            <a:avLst/>
          </a:prstGeom>
          <a:noFill/>
        </p:spPr>
        <p:txBody>
          <a:bodyPr wrap="square" rtlCol="0">
            <a:spAutoFit/>
          </a:bodyPr>
          <a:lstStyle/>
          <a:p>
            <a:r>
              <a:rPr lang="it-IT" sz="1600"/>
              <a:t>Cerca, quindi, di trovare ed esaurire nel corpo il funzionamento dell’intera capacità mentale. </a:t>
            </a:r>
            <a:r>
              <a:rPr lang="it-IT" sz="1600" b="1"/>
              <a:t>Anche l’anima, </a:t>
            </a:r>
            <a:r>
              <a:rPr lang="it-IT" sz="1600"/>
              <a:t>secondo lui, non è libera ma </a:t>
            </a:r>
            <a:r>
              <a:rPr lang="it-IT" sz="1600" b="1"/>
              <a:t>“agisce secondo certe leggi e quasi come un automa spirituale”</a:t>
            </a:r>
            <a:r>
              <a:rPr lang="it-IT" sz="1600"/>
              <a:t>  (Op. 159). Non c’è una sostanziale differenza strutturale tra l’anima di piante, animali e uomini, giacchè “nella materia esistono unicamente rapporti e azioni meccaniche” (Op. 579). Contrariamente a quello che pensano teologi e filosofi, la tecnologia corporea, per quanto straordinariamente complessa, è scientificamente spiegabile per intero senza far ricorso ad enti soprannaturali. Tecnologia corporea e tecnologia mentale sono, d’altrocanto </a:t>
            </a:r>
            <a:r>
              <a:rPr lang="it-IT" sz="1600" b="1"/>
              <a:t>“una sola e medesima cosa che è concepita ora sotto l’attributo del pensiero, ora sotto quello dell’estensione” (Op. 1321”).</a:t>
            </a:r>
          </a:p>
          <a:p>
            <a:endParaRPr lang="it-IT" sz="1600"/>
          </a:p>
          <a:p>
            <a:r>
              <a:rPr lang="it-IT" sz="1600"/>
              <a:t>Il manifesto epistemologico spinoziano della mente come idea corporis è tutto contenuto in questa doppia sfida: in termini noti alla filosofia moderna, </a:t>
            </a:r>
            <a:r>
              <a:rPr lang="it-IT" sz="1600" b="1"/>
              <a:t>spiegare ciò che Husserl chiamerà il Korper, cioè il corpo come estensione, e il Leib, cioè il corpo che patisce le “affezioni” che gli provengono dalle relazioni col mondo esterno e col suo stesso esperire interno. </a:t>
            </a:r>
            <a:r>
              <a:rPr lang="it-IT" sz="1600"/>
              <a:t>Il tutto naturalmente senza mai uscire da sé stesso o produrre specchi dualistici in cui duplicarsi in un rimando infinito di immagini: “la mente non è mai stata senza corpo, né il corpo senza mente” (Op. 315). </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r>
              <a:rPr lang="it-IT" sz="2000" b="1"/>
              <a:t>    2) Perché Spinoza è il primo filosofo moderno radicalmente monista (2) </a:t>
            </a:r>
          </a:p>
        </p:txBody>
      </p:sp>
    </p:spTree>
    <p:extLst>
      <p:ext uri="{BB962C8B-B14F-4D97-AF65-F5344CB8AC3E}">
        <p14:creationId xmlns:p14="http://schemas.microsoft.com/office/powerpoint/2010/main" val="3613163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4EFE2D5-AD8F-4C41-AD66-71AABE628EA1}"/>
              </a:ext>
            </a:extLst>
          </p:cNvPr>
          <p:cNvSpPr/>
          <p:nvPr/>
        </p:nvSpPr>
        <p:spPr>
          <a:xfrm>
            <a:off x="0" y="914399"/>
            <a:ext cx="9183269" cy="4154984"/>
          </a:xfrm>
          <a:prstGeom prst="rect">
            <a:avLst/>
          </a:prstGeom>
        </p:spPr>
        <p:txBody>
          <a:bodyPr wrap="square">
            <a:spAutoFit/>
          </a:bodyPr>
          <a:lstStyle/>
          <a:p>
            <a:pPr algn="ctr"/>
            <a:r>
              <a:rPr lang="it-IT" sz="6600" b="1"/>
              <a:t> (3)</a:t>
            </a:r>
          </a:p>
          <a:p>
            <a:pPr algn="ctr"/>
            <a:r>
              <a:rPr lang="it-IT" sz="6600" b="1"/>
              <a:t>Perché Spinoza è il primo filosofo della «mente incarnata»</a:t>
            </a:r>
            <a:endParaRPr lang="it-IT" sz="6600"/>
          </a:p>
        </p:txBody>
      </p:sp>
    </p:spTree>
    <p:extLst>
      <p:ext uri="{BB962C8B-B14F-4D97-AF65-F5344CB8AC3E}">
        <p14:creationId xmlns:p14="http://schemas.microsoft.com/office/powerpoint/2010/main" val="1138288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793950"/>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793950"/>
            <a:ext cx="5843239" cy="6124754"/>
          </a:xfrm>
          <a:prstGeom prst="rect">
            <a:avLst/>
          </a:prstGeom>
          <a:noFill/>
        </p:spPr>
        <p:txBody>
          <a:bodyPr wrap="square" rtlCol="0">
            <a:spAutoFit/>
          </a:bodyPr>
          <a:lstStyle/>
          <a:p>
            <a:r>
              <a:rPr lang="it-IT" sz="1400" b="1"/>
              <a:t>La pars destruens </a:t>
            </a:r>
            <a:r>
              <a:rPr lang="it-IT" sz="1400"/>
              <a:t>di questo arduo compito coincide con la </a:t>
            </a:r>
            <a:r>
              <a:rPr lang="it-IT" sz="1400" b="1"/>
              <a:t>decostruzione del mentalismo cartesiano,</a:t>
            </a:r>
            <a:r>
              <a:rPr lang="it-IT" sz="1400"/>
              <a:t> cioè delle argomentazioni di tutti coloro i quali “sono fermamente persuasi che il corpo, al solo cenno della mente, ora si muova ora si fermi, e compia moltissimi atti che dipendono dalla sola volontà della mente e dalla sua arte di escogitare” (Op. 1321). </a:t>
            </a:r>
            <a:r>
              <a:rPr lang="it-IT" sz="1400" b="1"/>
              <a:t>I mentalisti </a:t>
            </a:r>
            <a:r>
              <a:rPr lang="it-IT" sz="1400"/>
              <a:t>(che oggi i sostenitori dell’EC chiamerebbero – impropriamente – “cerebrocentrici”) </a:t>
            </a:r>
            <a:r>
              <a:rPr lang="it-IT" sz="1400" b="1"/>
              <a:t>destituiscono il corpo di ogni capacità conoscitiva. </a:t>
            </a:r>
            <a:r>
              <a:rPr lang="it-IT" sz="1400"/>
              <a:t>Dicono, ad es., che “se la mente umana non fosse atta ad escogitare qualcosa il corpo sarebbe inerte (…); che è soltanto in potere della mente tanto parlare che tacere, e fare molte altre cose che perciò credono dipendere dalla decisione della mente” (ib.). Secondo Spinoza, invece, accade l’esatto contrario: </a:t>
            </a:r>
            <a:r>
              <a:rPr lang="it-IT" sz="1400" b="1"/>
              <a:t>“se il corpo è inerte, la mente è nello stesso tempo incapace di pensare”  (ib.).</a:t>
            </a:r>
          </a:p>
          <a:p>
            <a:r>
              <a:rPr lang="it-IT" sz="1400"/>
              <a:t>Questo accade perché il cervello è un pezzo dello stesso corpo, della stessa res extensa che i mentalisti considerano solo in quanto res cogitans. Non si tratta, ovviamente, di un problema puramente nominale. Differentemente da Cartesio, Spinoza pensa che anche la res cogitans è interamente spiegabile nei termini della res extensa. Cioè nei termini di operazioni sensomotorie e cerebrali interamente svolte dal corpo-cervello e realizzate in comportamenti cognitivi misurabili. In ciò risiede una buona parte della sua modernità e della sua capacità di sfidare problemi tuttora irrisolti nelle scienze della mente. Come scrive Thomas Cook nei termini della filosofia della mente contemporanea: “penso che Spinoza fosse impegnato nel dimostrare che esiste almeno un’identità token-token tra qualsiasi stato fisico funzionalmente descritto  e uno stato descritto in termini fisici finemente strutturati” (1991:86).</a:t>
            </a:r>
          </a:p>
          <a:p>
            <a:r>
              <a:rPr lang="it-IT" sz="1400"/>
              <a:t>Vedi anche la critica, già citata, alla «ghiandola pineale» (slide 8 R - 2.1)</a:t>
            </a:r>
          </a:p>
          <a:p>
            <a:endParaRPr lang="it-IT" sz="1400"/>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707886"/>
          </a:xfrm>
          <a:prstGeom prst="rect">
            <a:avLst/>
          </a:prstGeom>
          <a:solidFill>
            <a:srgbClr val="FFFF00"/>
          </a:solidFill>
        </p:spPr>
        <p:txBody>
          <a:bodyPr wrap="square" rtlCol="0">
            <a:spAutoFit/>
          </a:bodyPr>
          <a:lstStyle/>
          <a:p>
            <a:r>
              <a:rPr lang="it-IT" sz="2000" b="1"/>
              <a:t>3) Perché Spinoza è il primo «filosofo della mente incarnata». La mente, per lui, è «idea corporis», così come per l’EC la mente è sempre «embodied mind» (1)</a:t>
            </a:r>
          </a:p>
        </p:txBody>
      </p:sp>
    </p:spTree>
    <p:extLst>
      <p:ext uri="{BB962C8B-B14F-4D97-AF65-F5344CB8AC3E}">
        <p14:creationId xmlns:p14="http://schemas.microsoft.com/office/powerpoint/2010/main" val="600891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793950"/>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793950"/>
            <a:ext cx="5843239" cy="6340197"/>
          </a:xfrm>
          <a:prstGeom prst="rect">
            <a:avLst/>
          </a:prstGeom>
          <a:noFill/>
        </p:spPr>
        <p:txBody>
          <a:bodyPr wrap="square" rtlCol="0">
            <a:spAutoFit/>
          </a:bodyPr>
          <a:lstStyle/>
          <a:p>
            <a:r>
              <a:rPr lang="it-IT" sz="1400" b="1"/>
              <a:t>La pars costruens </a:t>
            </a:r>
            <a:r>
              <a:rPr lang="it-IT" sz="1400"/>
              <a:t>consiste nel far convergere Korper e Leib (Husserl). Secondo Spinoza, occorre </a:t>
            </a:r>
            <a:r>
              <a:rPr lang="it-IT" sz="1400" b="1"/>
              <a:t>fondare una scienza specifica che si occupi dello studio approfondito della struttura fisica dei corpi e delle sue affezioni</a:t>
            </a:r>
            <a:r>
              <a:rPr lang="it-IT" sz="1400"/>
              <a:t>, distinta nei suoi attributi estensivi e nei suoi modi affettivi. Questa “scienza intuitiva” costituirà anche lo sfondo etico e politico di una più generale teologia naturalistica espressa soprattutto nell’Ethica Ordine Geometrico Demonstrata del 1677, l’opera più importante di Spinoza.</a:t>
            </a:r>
          </a:p>
          <a:p>
            <a:r>
              <a:rPr lang="it-IT" sz="1400"/>
              <a:t>Questo modello è una filosofia della natura declinata nei termini di “una prospettiva psicofisica funzionale sulle idee e le emozioni che, in ultima analisi, impone l’adozione di un diverso insieme di concetti e categorie per la comprensione della mente </a:t>
            </a:r>
            <a:r>
              <a:rPr lang="it-IT" sz="1400">
                <a:highlight>
                  <a:srgbClr val="FFFF00"/>
                </a:highlight>
              </a:rPr>
              <a:t>tutti derivati dallo studio del corpo e delle sue interazioni con altri oggetti fisici” (Cook, 1991:82). </a:t>
            </a:r>
          </a:p>
          <a:p>
            <a:r>
              <a:rPr lang="it-IT" sz="1400"/>
              <a:t>La realizzazione di questo obbiettivo è affidata, nell’opera spinoziana, </a:t>
            </a:r>
            <a:r>
              <a:rPr lang="it-IT" sz="1400">
                <a:highlight>
                  <a:srgbClr val="FFFF00"/>
                </a:highlight>
              </a:rPr>
              <a:t>più ad una sorta di fisica dei corpi che alla biologia per un duplice motivo. Il primo è che Spinoza non era uno specialista della fisiologia umana </a:t>
            </a:r>
            <a:r>
              <a:rPr lang="it-IT" sz="1400"/>
              <a:t>e animale, come molti altri filosofi del tempo. Il secondo è che </a:t>
            </a:r>
            <a:r>
              <a:rPr lang="it-IT" sz="1400">
                <a:highlight>
                  <a:srgbClr val="FFFF00"/>
                </a:highlight>
              </a:rPr>
              <a:t>egli era alla ricerca dei livelli più semplici e universali di descrizione dei meccanismi naturali del corpo.</a:t>
            </a:r>
            <a:r>
              <a:rPr lang="it-IT" sz="1400"/>
              <a:t> Egli trovò che il più elementare e generale livello di descrizione universalmente applicabile a tutti i fenomeni della vita bio-logica fosse l’alternanza del movimento e della stasi. Affidare a principi così basici la fisica corporea gli permetteva di escludere quasi totalmente l’intenzionalità, la volontà, e altre facoltà superiori tipiche dell’armamentario mentalista cartesiano. Spiegare la costituzione strutturale dei corpi come una dinamica quasi cieca tra atomi che si scontrano, si incontrano, deviano, si autoescludono o si incorporano, era una buona piattaforma “neutrale” che non avrebbe ostacolato un rimpolpamento qualitativo delle forme ultime della biologia corporea: ovvero della variazione fenotipica. </a:t>
            </a:r>
          </a:p>
          <a:p>
            <a:endParaRPr lang="it-IT" sz="1400"/>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707886"/>
          </a:xfrm>
          <a:prstGeom prst="rect">
            <a:avLst/>
          </a:prstGeom>
          <a:solidFill>
            <a:srgbClr val="FFFF00"/>
          </a:solidFill>
        </p:spPr>
        <p:txBody>
          <a:bodyPr wrap="square" rtlCol="0">
            <a:spAutoFit/>
          </a:bodyPr>
          <a:lstStyle/>
          <a:p>
            <a:r>
              <a:rPr lang="it-IT" sz="2000" b="1"/>
              <a:t>3) Perché Spinoza è il primo «filosofo della mente incarnata». La mente, per lui, è «idea corporis», così come per l’EC la mente è sempre «embodied mind» (2)</a:t>
            </a:r>
          </a:p>
        </p:txBody>
      </p:sp>
    </p:spTree>
    <p:extLst>
      <p:ext uri="{BB962C8B-B14F-4D97-AF65-F5344CB8AC3E}">
        <p14:creationId xmlns:p14="http://schemas.microsoft.com/office/powerpoint/2010/main" val="473707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4EFE2D5-AD8F-4C41-AD66-71AABE628EA1}"/>
              </a:ext>
            </a:extLst>
          </p:cNvPr>
          <p:cNvSpPr/>
          <p:nvPr/>
        </p:nvSpPr>
        <p:spPr>
          <a:xfrm>
            <a:off x="-28050" y="246831"/>
            <a:ext cx="9183269" cy="6001643"/>
          </a:xfrm>
          <a:prstGeom prst="rect">
            <a:avLst/>
          </a:prstGeom>
        </p:spPr>
        <p:txBody>
          <a:bodyPr wrap="square">
            <a:spAutoFit/>
          </a:bodyPr>
          <a:lstStyle/>
          <a:p>
            <a:pPr algn="ctr"/>
            <a:r>
              <a:rPr lang="it-IT" sz="4800" b="1"/>
              <a:t> (4)</a:t>
            </a:r>
          </a:p>
          <a:p>
            <a:pPr algn="ctr"/>
            <a:r>
              <a:rPr lang="it-IT" sz="4800" b="1"/>
              <a:t>Perché Spinoza è forse </a:t>
            </a:r>
          </a:p>
          <a:p>
            <a:pPr algn="ctr"/>
            <a:r>
              <a:rPr lang="it-IT" sz="4800" b="1"/>
              <a:t>l’unico filosofo che considera il corpo come causa della </a:t>
            </a:r>
          </a:p>
          <a:p>
            <a:pPr algn="ctr"/>
            <a:r>
              <a:rPr lang="it-IT" sz="4800" b="1"/>
              <a:t>specie-specificità </a:t>
            </a:r>
          </a:p>
          <a:p>
            <a:pPr algn="ctr"/>
            <a:r>
              <a:rPr lang="it-IT" sz="4800" b="1"/>
              <a:t>della cognizione, </a:t>
            </a:r>
          </a:p>
          <a:p>
            <a:pPr algn="ctr"/>
            <a:r>
              <a:rPr lang="it-IT" sz="4800" b="1"/>
              <a:t>sia della specie (etologia) </a:t>
            </a:r>
          </a:p>
          <a:p>
            <a:pPr algn="ctr"/>
            <a:r>
              <a:rPr lang="it-IT" sz="4800" b="1"/>
              <a:t>sia degli individui (psicologia)</a:t>
            </a:r>
            <a:endParaRPr lang="it-IT" sz="4800"/>
          </a:p>
        </p:txBody>
      </p:sp>
    </p:spTree>
    <p:extLst>
      <p:ext uri="{BB962C8B-B14F-4D97-AF65-F5344CB8AC3E}">
        <p14:creationId xmlns:p14="http://schemas.microsoft.com/office/powerpoint/2010/main" val="534566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55524B6C-4220-6C4C-845D-2E6E73806F2F}"/>
              </a:ext>
            </a:extLst>
          </p:cNvPr>
          <p:cNvSpPr txBox="1"/>
          <p:nvPr/>
        </p:nvSpPr>
        <p:spPr>
          <a:xfrm>
            <a:off x="47767" y="61415"/>
            <a:ext cx="9021170" cy="7232749"/>
          </a:xfrm>
          <a:prstGeom prst="rect">
            <a:avLst/>
          </a:prstGeom>
          <a:noFill/>
        </p:spPr>
        <p:txBody>
          <a:bodyPr wrap="square" rtlCol="0">
            <a:spAutoFit/>
          </a:bodyPr>
          <a:lstStyle/>
          <a:p>
            <a:r>
              <a:rPr lang="it-IT" sz="1600" b="1"/>
              <a:t>A causa del COVID-19 </a:t>
            </a:r>
          </a:p>
          <a:p>
            <a:r>
              <a:rPr lang="it-IT" sz="1600" b="1"/>
              <a:t> </a:t>
            </a:r>
          </a:p>
          <a:p>
            <a:pPr lvl="0"/>
            <a:r>
              <a:rPr lang="it-IT" sz="1600" b="1"/>
              <a:t>Le lezioni saranno tenute on-line attraverso la piattaforma Teams.</a:t>
            </a:r>
          </a:p>
          <a:p>
            <a:r>
              <a:rPr lang="it-IT" sz="1600" b="1"/>
              <a:t> </a:t>
            </a:r>
          </a:p>
          <a:p>
            <a:pPr lvl="0"/>
            <a:r>
              <a:rPr lang="it-IT" sz="1600" b="1"/>
              <a:t>Durante le lezioni si terranno seminari di approfondimento di docenti e collaboratori del corso, si utilizzeranno materiali didattici da fruire online e si terranno prove in itinere.</a:t>
            </a:r>
          </a:p>
          <a:p>
            <a:r>
              <a:rPr lang="it-IT" sz="1600" b="1"/>
              <a:t> </a:t>
            </a:r>
          </a:p>
          <a:p>
            <a:pPr lvl="0"/>
            <a:r>
              <a:rPr lang="it-IT" sz="1600" b="1"/>
              <a:t>Allo stato attuale anche gli esami della sessione estiva dovrebbero tenersi on-line (ma sarà data comunicazione se dovessero subentrare deliberazioni di Ateneo diverse)</a:t>
            </a:r>
          </a:p>
          <a:p>
            <a:r>
              <a:rPr lang="it-IT" sz="1600" b="1"/>
              <a:t> </a:t>
            </a:r>
          </a:p>
          <a:p>
            <a:pPr lvl="0"/>
            <a:r>
              <a:rPr lang="it-IT" sz="1600" b="1"/>
              <a:t>Le lezioni inizieranno puntuali secondo il seguente calendario:</a:t>
            </a:r>
          </a:p>
          <a:p>
            <a:r>
              <a:rPr lang="it-IT" sz="1600" b="1"/>
              <a:t> </a:t>
            </a:r>
          </a:p>
          <a:p>
            <a:pPr lvl="0"/>
            <a:r>
              <a:rPr lang="it-IT" sz="1600" b="1"/>
              <a:t>Filosofia della mente: Mercoledì, Giovedì e Venerdì dalle 11,00 alle 14,00</a:t>
            </a:r>
          </a:p>
          <a:p>
            <a:pPr lvl="0"/>
            <a:r>
              <a:rPr lang="it-IT" sz="1600" b="1"/>
              <a:t>Neuroscienze sociali Modulo B (Pennisi): Giovedì e Venerdì dalle 11,00 alle 14,00</a:t>
            </a:r>
          </a:p>
          <a:p>
            <a:r>
              <a:rPr lang="it-IT" sz="1600" b="1"/>
              <a:t> </a:t>
            </a:r>
          </a:p>
          <a:p>
            <a:r>
              <a:rPr lang="it-IT" sz="1600" b="1"/>
              <a:t>Gli studenti iscritti ai corsi dovranno collegarsi sulla piattaforma Teams al Team della lezione corrispondente che risulterà disponibile a tutti gli studenti unime registrati.</a:t>
            </a:r>
          </a:p>
          <a:p>
            <a:r>
              <a:rPr lang="it-IT" sz="1600" b="1"/>
              <a:t> </a:t>
            </a:r>
          </a:p>
          <a:p>
            <a:r>
              <a:rPr lang="it-IT" sz="1600" b="1"/>
              <a:t>Il ricevimento on-line sarà disponibile dopo la lezione o con specificazioni attraverso e-mail o sul Team “Ricevimento Pennisi” in orari da concordare attraverso contatti mail.</a:t>
            </a:r>
          </a:p>
          <a:p>
            <a:r>
              <a:rPr lang="it-IT" sz="1600" b="1"/>
              <a:t> </a:t>
            </a:r>
          </a:p>
          <a:p>
            <a:r>
              <a:rPr lang="it-IT" sz="1600" b="1"/>
              <a:t>Il prof. Pennisi renderà disponibili, nei limiti delle possibilità on-line, tutti i materiali digitali che saranno utilizzati durante il corso.</a:t>
            </a:r>
          </a:p>
          <a:p>
            <a:r>
              <a:rPr lang="it-IT" sz="1600" b="1"/>
              <a:t> </a:t>
            </a:r>
          </a:p>
          <a:p>
            <a:r>
              <a:rPr lang="it-IT" sz="1600" b="1"/>
              <a:t>Chiunque collegato potrà fare richiesta di intervento e prenderà la parola attivando l’icona del proprio microfono. Nella prima lezione di ogni corso si forniranno chiaramenti sull’uso corretto e proficuo della piattaforma Teams</a:t>
            </a:r>
          </a:p>
          <a:p>
            <a:endParaRPr lang="it-IT" sz="1600" b="1"/>
          </a:p>
        </p:txBody>
      </p:sp>
    </p:spTree>
    <p:extLst>
      <p:ext uri="{BB962C8B-B14F-4D97-AF65-F5344CB8AC3E}">
        <p14:creationId xmlns:p14="http://schemas.microsoft.com/office/powerpoint/2010/main" val="2954982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827651"/>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1" y="756374"/>
            <a:ext cx="5853869" cy="6340197"/>
          </a:xfrm>
          <a:prstGeom prst="rect">
            <a:avLst/>
          </a:prstGeom>
          <a:noFill/>
        </p:spPr>
        <p:txBody>
          <a:bodyPr wrap="square" rtlCol="0">
            <a:spAutoFit/>
          </a:bodyPr>
          <a:lstStyle/>
          <a:p>
            <a:r>
              <a:rPr lang="it-IT" sz="1400"/>
              <a:t>Su questa via nessuno si era e si è mai spinto tanto, neanche oggi. Per Spinoza studiare l’essenza di un corpo significa studiare ciò che la caratterizza maggiormente sotto il profilo dell’estensione, studiarne la “specie-specificità”, diremmo in termini contemporanei: </a:t>
            </a:r>
          </a:p>
          <a:p>
            <a:endParaRPr lang="it-IT" sz="800"/>
          </a:p>
          <a:p>
            <a:r>
              <a:rPr lang="it-IT" sz="1600">
                <a:highlight>
                  <a:srgbClr val="FFFF00"/>
                </a:highlight>
              </a:rPr>
              <a:t> </a:t>
            </a:r>
            <a:r>
              <a:rPr lang="it-IT" sz="800">
                <a:highlight>
                  <a:srgbClr val="FFFF00"/>
                </a:highlight>
              </a:rPr>
              <a:t> </a:t>
            </a:r>
            <a:r>
              <a:rPr lang="it-IT" sz="1600">
                <a:highlight>
                  <a:srgbClr val="FFFF00"/>
                </a:highlight>
              </a:rPr>
              <a:t>“dico che appartiene all’essenza di una cosa </a:t>
            </a:r>
            <a:r>
              <a:rPr lang="it-IT" sz="1600" b="1">
                <a:highlight>
                  <a:srgbClr val="FFFF00"/>
                </a:highlight>
              </a:rPr>
              <a:t>ciò che, se è dato, la cosa è necessariamente posta, e se è tolto, la cosa è necessariamente tolta;</a:t>
            </a:r>
            <a:r>
              <a:rPr lang="it-IT" sz="1600">
                <a:highlight>
                  <a:srgbClr val="FFFF00"/>
                </a:highlight>
              </a:rPr>
              <a:t> ovvero ciò senza di cui la cosa non può né essere né essere concepita, e che, viceversa, senza la cosa, non può né essere né essere concepito” (Op: 1221).</a:t>
            </a:r>
          </a:p>
          <a:p>
            <a:endParaRPr lang="it-IT" sz="800"/>
          </a:p>
          <a:p>
            <a:r>
              <a:rPr lang="it-IT" sz="1400"/>
              <a:t>La specie-specificità del Korper è facilmente individuabile: nella </a:t>
            </a:r>
            <a:r>
              <a:rPr lang="it-IT" sz="1400" b="1"/>
              <a:t>biologia moderna</a:t>
            </a:r>
            <a:r>
              <a:rPr lang="it-IT" sz="1400"/>
              <a:t> indica quell’insieme di tratti genetici evolutivi e automaticamente trasmissibili che si sono sviluppati in maniera casuale ma orientati dalla selezione naturale (sintesi darwiniana moderna) e dalle leggi della forma e dello sviluppo </a:t>
            </a:r>
            <a:r>
              <a:rPr lang="it-IT" sz="1400" b="1"/>
              <a:t>(Evo-Devo) </a:t>
            </a:r>
            <a:r>
              <a:rPr lang="it-IT" sz="1400"/>
              <a:t>sino a determinare una trasformazione del pool genico talmente significativa da determinare la generazione di una nuova specie. Soprattutto nell’Evo-Devo è esclusa da questa accezione qualsiasi riferimento alle funzioni: l’evoluzione misura la trasformazione continua (graduale nella versione darwiniana, ma anche discontinua in talune ipotesi della sintesi moderna come quella di J.S. Gould o Stuart Kauffman, e altri ancora) della struttura fisiologica, anatomica, morfologica, biologica in senso stretto</a:t>
            </a:r>
            <a:r>
              <a:rPr lang="it-IT" sz="1400" b="1"/>
              <a:t>. Nel Korper non c’è posto per spiegazioni funzionali, </a:t>
            </a:r>
            <a:r>
              <a:rPr lang="it-IT" sz="1400"/>
              <a:t>nel senso che non pertiene allo studio della corporeità “oggettiva” ipotizzare o speculare sul rapporto fra strutture e funzioni. Forme e strutture della corporeità tendono ad essere “universali”, ovvero mirano ad individuare </a:t>
            </a:r>
            <a:r>
              <a:rPr lang="it-IT" sz="1400" b="1"/>
              <a:t>ciò che caratteriza univocamente non un dato elemento ma tutti gli elementi di uno specifico raggruppamento, come in citazione</a:t>
            </a:r>
          </a:p>
          <a:p>
            <a:endParaRPr lang="it-IT" sz="1600"/>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707886"/>
          </a:xfrm>
          <a:prstGeom prst="rect">
            <a:avLst/>
          </a:prstGeom>
          <a:solidFill>
            <a:srgbClr val="FFFF00"/>
          </a:solidFill>
        </p:spPr>
        <p:txBody>
          <a:bodyPr wrap="square" rtlCol="0">
            <a:spAutoFit/>
          </a:bodyPr>
          <a:lstStyle/>
          <a:p>
            <a:r>
              <a:rPr lang="it-IT" sz="2000" b="1"/>
              <a:t>4) Perché Spinoza è forse l’unico filosofo del corpo come causa della cognizione specie-specifica sia della specie (etologia) sia degli individui (Psicologia) (1)</a:t>
            </a:r>
          </a:p>
        </p:txBody>
      </p:sp>
    </p:spTree>
    <p:extLst>
      <p:ext uri="{BB962C8B-B14F-4D97-AF65-F5344CB8AC3E}">
        <p14:creationId xmlns:p14="http://schemas.microsoft.com/office/powerpoint/2010/main" val="1952602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827651"/>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25637" y="756374"/>
            <a:ext cx="5853869" cy="5909310"/>
          </a:xfrm>
          <a:prstGeom prst="rect">
            <a:avLst/>
          </a:prstGeom>
          <a:noFill/>
        </p:spPr>
        <p:txBody>
          <a:bodyPr wrap="square" rtlCol="0">
            <a:spAutoFit/>
          </a:bodyPr>
          <a:lstStyle/>
          <a:p>
            <a:r>
              <a:rPr lang="it-IT"/>
              <a:t>Le relazioni pertinenti che i corpi hanno tra loro sono principalmente di natura etologica, cioè determinati non dalla storia ma dalla biologia delle interazioni . La differenza consiste nel fatto che le interazioni biologiche permangono nonostante i cambiamenti che ne affettano le parti, mentre le altre sono destinate ad un’esistenza effimera . Così tutto ciò che è acquisito nel corso dell'esistenza individuale, e quindi è fugace e contingente, muore con lo stesso individuo che lo ha "patito".</a:t>
            </a:r>
          </a:p>
          <a:p>
            <a:endParaRPr lang="it-IT"/>
          </a:p>
          <a:p>
            <a:r>
              <a:rPr lang="it-IT"/>
              <a:t>Ciò che un corpo </a:t>
            </a:r>
            <a:r>
              <a:rPr lang="it-IT" b="1"/>
              <a:t>“non può fare” </a:t>
            </a:r>
            <a:r>
              <a:rPr lang="it-IT"/>
              <a:t>è, quindi, strettamente determinato dalla sua intrinseca costituzione specie-specifica, che, ovviamente determina in modo altrettanto specifico la costituzione e le possibilità della sua mente:  </a:t>
            </a:r>
          </a:p>
          <a:p>
            <a:endParaRPr lang="it-IT"/>
          </a:p>
          <a:p>
            <a:r>
              <a:rPr lang="it-IT">
                <a:highlight>
                  <a:srgbClr val="FFFF00"/>
                </a:highlight>
              </a:rPr>
              <a:t>“per </a:t>
            </a:r>
            <a:r>
              <a:rPr lang="it-IT" b="1">
                <a:highlight>
                  <a:srgbClr val="FFFF00"/>
                </a:highlight>
              </a:rPr>
              <a:t>determinare in che cosa la mente umana differisce dalle altre e in che cosa è ad esse superiore</a:t>
            </a:r>
            <a:r>
              <a:rPr lang="it-IT">
                <a:highlight>
                  <a:srgbClr val="FFFF00"/>
                </a:highlight>
              </a:rPr>
              <a:t>, ci è necessario (…) conoscere la natura del suo oggetto, </a:t>
            </a:r>
            <a:r>
              <a:rPr lang="it-IT" b="1">
                <a:highlight>
                  <a:srgbClr val="FFFF00"/>
                </a:highlight>
              </a:rPr>
              <a:t>cioè la natura del corpo umano” (Op:1242-3). </a:t>
            </a:r>
          </a:p>
          <a:p>
            <a:endParaRPr lang="it-IT"/>
          </a:p>
          <a:p>
            <a:endParaRPr lang="it-IT"/>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707886"/>
          </a:xfrm>
          <a:prstGeom prst="rect">
            <a:avLst/>
          </a:prstGeom>
          <a:solidFill>
            <a:srgbClr val="FFFF00"/>
          </a:solidFill>
        </p:spPr>
        <p:txBody>
          <a:bodyPr wrap="square" rtlCol="0">
            <a:spAutoFit/>
          </a:bodyPr>
          <a:lstStyle/>
          <a:p>
            <a:r>
              <a:rPr lang="it-IT" sz="2000" b="1"/>
              <a:t>4) Perché Spinoza è forse l’unico filosofo del corpo come causa della cognizione specie-specifica sia della specie (etologia) sia degli individui (Psicologia) (2)</a:t>
            </a:r>
          </a:p>
        </p:txBody>
      </p:sp>
    </p:spTree>
    <p:extLst>
      <p:ext uri="{BB962C8B-B14F-4D97-AF65-F5344CB8AC3E}">
        <p14:creationId xmlns:p14="http://schemas.microsoft.com/office/powerpoint/2010/main" val="258640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827651"/>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25637" y="756374"/>
            <a:ext cx="5853869" cy="6001643"/>
          </a:xfrm>
          <a:prstGeom prst="rect">
            <a:avLst/>
          </a:prstGeom>
          <a:noFill/>
        </p:spPr>
        <p:txBody>
          <a:bodyPr wrap="square" rtlCol="0">
            <a:spAutoFit/>
          </a:bodyPr>
          <a:lstStyle/>
          <a:p>
            <a:r>
              <a:rPr lang="it-IT" sz="1600"/>
              <a:t>A questo schema nulla fa eccezione. La percezione, ad es.:</a:t>
            </a:r>
          </a:p>
          <a:p>
            <a:endParaRPr lang="it-IT" sz="1600"/>
          </a:p>
          <a:p>
            <a:r>
              <a:rPr lang="it-IT" sz="1600"/>
              <a:t>“ la mente umana è atta a percepire moltissime cose, e </a:t>
            </a:r>
            <a:r>
              <a:rPr lang="it-IT" sz="1600" b="1"/>
              <a:t>tanto più vi è </a:t>
            </a:r>
            <a:r>
              <a:rPr lang="it-IT" sz="1600" b="1">
                <a:highlight>
                  <a:srgbClr val="FFFF00"/>
                </a:highlight>
              </a:rPr>
              <a:t>atta quanto più numerosi sono i modi in cui il suo corpo può essere disposto </a:t>
            </a:r>
            <a:r>
              <a:rPr lang="it-IT" sz="1600">
                <a:highlight>
                  <a:srgbClr val="FFFF00"/>
                </a:highlight>
              </a:rPr>
              <a:t>” </a:t>
            </a:r>
            <a:r>
              <a:rPr lang="it-IT" sz="1600" b="1">
                <a:highlight>
                  <a:srgbClr val="FFFF00"/>
                </a:highlight>
              </a:rPr>
              <a:t>(Op:1253). </a:t>
            </a:r>
            <a:endParaRPr lang="it-IT" sz="1600">
              <a:highlight>
                <a:srgbClr val="FFFF00"/>
              </a:highlight>
            </a:endParaRPr>
          </a:p>
          <a:p>
            <a:r>
              <a:rPr lang="it-IT" sz="1600"/>
              <a:t> </a:t>
            </a:r>
            <a:endParaRPr lang="it-IT" sz="1600" b="1"/>
          </a:p>
          <a:p>
            <a:r>
              <a:rPr lang="it-IT" sz="1600"/>
              <a:t>“Il corpo umano, infatti, </a:t>
            </a:r>
            <a:r>
              <a:rPr lang="it-IT" sz="1600" b="1">
                <a:highlight>
                  <a:srgbClr val="FFFF00"/>
                </a:highlight>
              </a:rPr>
              <a:t>è affetto dai corpi esterni in moltissimi modi </a:t>
            </a:r>
            <a:r>
              <a:rPr lang="it-IT" sz="1600"/>
              <a:t>ed è disposto in maniera da modificare in moltissimi modi i corpi esterni. </a:t>
            </a:r>
            <a:r>
              <a:rPr lang="it-IT" sz="1600" b="1">
                <a:highlight>
                  <a:srgbClr val="00FFFF"/>
                </a:highlight>
              </a:rPr>
              <a:t>Ma la mente umana deve percepire tutto ciò che accade nel corpo umano. Dunque la mente umana è atta a percepire moltissime cose, e tanto più atta, ‹quanto più atto è il corpo umano” (ib). </a:t>
            </a:r>
          </a:p>
          <a:p>
            <a:endParaRPr lang="it-IT" sz="1600" b="1">
              <a:highlight>
                <a:srgbClr val="FFFF00"/>
              </a:highlight>
            </a:endParaRPr>
          </a:p>
          <a:p>
            <a:r>
              <a:rPr lang="it-IT" sz="1600" b="1"/>
              <a:t>“ la mente umana percepisce insieme con la natura del proprio corpo quella di moltissimi altri corpi ” (Op:1255)</a:t>
            </a:r>
          </a:p>
          <a:p>
            <a:endParaRPr lang="it-IT" sz="1600" b="1">
              <a:highlight>
                <a:srgbClr val="FFFF00"/>
              </a:highlight>
            </a:endParaRPr>
          </a:p>
          <a:p>
            <a:r>
              <a:rPr lang="it-IT" sz="1600" b="1"/>
              <a:t>“le idee che abbiamo dei corpi esterni indicano più la costituzione del nostro corpo che la natura dei corpi esterni” (ib).</a:t>
            </a:r>
          </a:p>
          <a:p>
            <a:endParaRPr lang="it-IT" sz="1600" b="1">
              <a:highlight>
                <a:srgbClr val="00FFFF"/>
              </a:highlight>
            </a:endParaRPr>
          </a:p>
          <a:p>
            <a:r>
              <a:rPr lang="it-IT" sz="1600" b="1">
                <a:highlight>
                  <a:srgbClr val="00FFFF"/>
                </a:highlight>
              </a:rPr>
              <a:t>“l’idea di tutto ciò che accresce o diminuisce, asseconda od ostacola la potenza d’agire del nostro corpo, accresce o diminuisce, asseconda od ostacola la potenza di pensare della nostra mente” (Op:1333).   </a:t>
            </a:r>
            <a:r>
              <a:rPr lang="it-IT" sz="1600" b="1">
                <a:highlight>
                  <a:srgbClr val="00FFFF"/>
                </a:highlight>
                <a:hlinkClick r:id="rId3" action="ppaction://hlinksldjump"/>
              </a:rPr>
              <a:t>RITORNA</a:t>
            </a:r>
            <a:endParaRPr lang="it-IT" sz="1600">
              <a:highlight>
                <a:srgbClr val="00FFFF"/>
              </a:highlight>
            </a:endParaRP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707886"/>
          </a:xfrm>
          <a:prstGeom prst="rect">
            <a:avLst/>
          </a:prstGeom>
          <a:solidFill>
            <a:srgbClr val="FFFF00"/>
          </a:solidFill>
        </p:spPr>
        <p:txBody>
          <a:bodyPr wrap="square" rtlCol="0">
            <a:spAutoFit/>
          </a:bodyPr>
          <a:lstStyle/>
          <a:p>
            <a:r>
              <a:rPr lang="it-IT" sz="2000" b="1"/>
              <a:t>4) Perché Spinoza è forse l’unico filosofo del corpo come causa della cognizione specie-specifica sia della specie (etologia) sia degli individui (Psicologia) (3)</a:t>
            </a:r>
          </a:p>
        </p:txBody>
      </p:sp>
    </p:spTree>
    <p:extLst>
      <p:ext uri="{BB962C8B-B14F-4D97-AF65-F5344CB8AC3E}">
        <p14:creationId xmlns:p14="http://schemas.microsoft.com/office/powerpoint/2010/main" val="1740289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4EFE2D5-AD8F-4C41-AD66-71AABE628EA1}"/>
              </a:ext>
            </a:extLst>
          </p:cNvPr>
          <p:cNvSpPr/>
          <p:nvPr/>
        </p:nvSpPr>
        <p:spPr>
          <a:xfrm>
            <a:off x="-28050" y="594640"/>
            <a:ext cx="9183269" cy="5262979"/>
          </a:xfrm>
          <a:prstGeom prst="rect">
            <a:avLst/>
          </a:prstGeom>
        </p:spPr>
        <p:txBody>
          <a:bodyPr wrap="square">
            <a:spAutoFit/>
          </a:bodyPr>
          <a:lstStyle/>
          <a:p>
            <a:pPr algn="ctr"/>
            <a:r>
              <a:rPr lang="it-IT" sz="4800" b="1"/>
              <a:t> (5)</a:t>
            </a:r>
          </a:p>
          <a:p>
            <a:pPr algn="ctr"/>
            <a:r>
              <a:rPr lang="it-IT" sz="4800" b="1"/>
              <a:t>Perché Spinoza </a:t>
            </a:r>
          </a:p>
          <a:p>
            <a:pPr algn="ctr"/>
            <a:r>
              <a:rPr lang="it-IT" sz="4800" b="1"/>
              <a:t>dimostra che lo studio della mente incarnata </a:t>
            </a:r>
          </a:p>
          <a:p>
            <a:pPr algn="ctr"/>
            <a:r>
              <a:rPr lang="it-IT" sz="4800" b="1"/>
              <a:t>ha senso solo nel quadro </a:t>
            </a:r>
          </a:p>
          <a:p>
            <a:pPr algn="ctr"/>
            <a:r>
              <a:rPr lang="it-IT" sz="4800" b="1"/>
              <a:t>di un naturalismo </a:t>
            </a:r>
          </a:p>
          <a:p>
            <a:pPr algn="ctr"/>
            <a:r>
              <a:rPr lang="it-IT" sz="4800" b="1"/>
              <a:t>«etologico» ed «evoluzionista» </a:t>
            </a:r>
            <a:endParaRPr lang="it-IT" sz="4800"/>
          </a:p>
        </p:txBody>
      </p:sp>
    </p:spTree>
    <p:extLst>
      <p:ext uri="{BB962C8B-B14F-4D97-AF65-F5344CB8AC3E}">
        <p14:creationId xmlns:p14="http://schemas.microsoft.com/office/powerpoint/2010/main" val="692485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70228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668104"/>
            <a:ext cx="5843239" cy="6124754"/>
          </a:xfrm>
          <a:prstGeom prst="rect">
            <a:avLst/>
          </a:prstGeom>
          <a:noFill/>
        </p:spPr>
        <p:txBody>
          <a:bodyPr wrap="square" rtlCol="0">
            <a:spAutoFit/>
          </a:bodyPr>
          <a:lstStyle/>
          <a:p>
            <a:r>
              <a:rPr lang="it-IT" sz="1600"/>
              <a:t>La distinzione tra una mente umana da una mente animale non è di natura ontologica ma </a:t>
            </a:r>
            <a:r>
              <a:rPr lang="it-IT" sz="1600" b="1"/>
              <a:t>evolutiva: una diversa gradazione di complessità e specificità </a:t>
            </a:r>
            <a:r>
              <a:rPr lang="it-IT" sz="1600"/>
              <a:t>che caratterizza il corpo umano rispetto a quello animale  (cfr. Jaqeut, 2004; Sangiacomo, 2010b):</a:t>
            </a:r>
          </a:p>
          <a:p>
            <a:endParaRPr lang="it-IT" sz="1600"/>
          </a:p>
          <a:p>
            <a:r>
              <a:rPr lang="it-IT" sz="1600"/>
              <a:t>“gli affetti degli animali (…) differiscono tanto dagli affetti degli uomini, quanto la loro natura differisce dalla natura umana. Il cavallo e l’uomo sono, certo, </a:t>
            </a:r>
            <a:r>
              <a:rPr lang="it-IT" sz="1600" b="1">
                <a:highlight>
                  <a:srgbClr val="FFFF00"/>
                </a:highlight>
              </a:rPr>
              <a:t>ambedue trascinati dalla libidine di procreare; ma quello da una libidine equina, questi, invece, da una libidine umana. </a:t>
            </a:r>
            <a:r>
              <a:rPr lang="it-IT" sz="1600">
                <a:highlight>
                  <a:srgbClr val="FFFF00"/>
                </a:highlight>
              </a:rPr>
              <a:t>Così pure le libidini e gli appetiti degli insetti, dei pesci e degli uccelli devono essere diversi gli uni dagli altri. </a:t>
            </a:r>
            <a:r>
              <a:rPr lang="it-IT" sz="1600"/>
              <a:t>Benché, dunque, ciascun individuo viva contento della natura di cui è formato e ne goda, tuttavia tale vita di cui ciascuno è contento e tale gaudio </a:t>
            </a:r>
            <a:r>
              <a:rPr lang="it-IT" sz="1600">
                <a:highlight>
                  <a:srgbClr val="FFFF00"/>
                </a:highlight>
              </a:rPr>
              <a:t>non sono altro che l’idea o l’anima di questo individuo, e perciò </a:t>
            </a:r>
            <a:r>
              <a:rPr lang="it-IT" sz="1600" b="1">
                <a:highlight>
                  <a:srgbClr val="FFFF00"/>
                </a:highlight>
              </a:rPr>
              <a:t>il gaudio dell’uno differisce tanto dal gaudio dell’altro, quanto l’essenza dell’uno differisce dall’essenza dell’altro”</a:t>
            </a:r>
            <a:r>
              <a:rPr lang="it-IT" sz="1600" b="1"/>
              <a:t> </a:t>
            </a:r>
            <a:r>
              <a:rPr lang="it-IT" sz="1600"/>
              <a:t>(Op:1401)</a:t>
            </a:r>
          </a:p>
          <a:p>
            <a:endParaRPr lang="it-IT" sz="800"/>
          </a:p>
          <a:p>
            <a:r>
              <a:rPr lang="it-IT" sz="1600" b="1"/>
              <a:t>“quando dico che uno passa da una perfezione minore ad una perfezione maggiore, e viceversa, </a:t>
            </a:r>
            <a:r>
              <a:rPr lang="it-IT" sz="1600" b="1">
                <a:highlight>
                  <a:srgbClr val="FFFF00"/>
                </a:highlight>
              </a:rPr>
              <a:t>non intendo dire che costui si muti da un’essenza o forma in un’altra</a:t>
            </a:r>
            <a:r>
              <a:rPr lang="it-IT" sz="1600" b="1"/>
              <a:t>, giacché </a:t>
            </a:r>
            <a:r>
              <a:rPr lang="it-IT" sz="1600" b="1">
                <a:highlight>
                  <a:srgbClr val="FFFF00"/>
                </a:highlight>
              </a:rPr>
              <a:t>il cavallo, per esempio, si distrugge tanto se si muta in un uomo, quanto se si muta in un insetto;</a:t>
            </a:r>
            <a:r>
              <a:rPr lang="it-IT" sz="1600" b="1"/>
              <a:t> ma intendo dire che noi pensiamo che la potenza d’agire di tale individuo, in quanto è intesa come la sua natura [specie-specifica], aumenta o diminuisce” (Op:1437)</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648000"/>
          </a:xfrm>
          <a:prstGeom prst="rect">
            <a:avLst/>
          </a:prstGeom>
          <a:solidFill>
            <a:srgbClr val="FFFF00"/>
          </a:solidFill>
        </p:spPr>
        <p:txBody>
          <a:bodyPr wrap="square" rtlCol="0">
            <a:spAutoFit/>
          </a:bodyPr>
          <a:lstStyle/>
          <a:p>
            <a:r>
              <a:rPr lang="it-IT" b="1"/>
              <a:t>5) Perché Spinoza dimostra che lo studio dell’EC ha senso solo nel quadro di un naturalismo «etologico» ed evoluzionista» (1 : evoluzionismo e specie-specificità)</a:t>
            </a:r>
          </a:p>
          <a:p>
            <a:endParaRPr lang="it-IT" b="1"/>
          </a:p>
        </p:txBody>
      </p:sp>
    </p:spTree>
    <p:extLst>
      <p:ext uri="{BB962C8B-B14F-4D97-AF65-F5344CB8AC3E}">
        <p14:creationId xmlns:p14="http://schemas.microsoft.com/office/powerpoint/2010/main" val="1809514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70228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702288"/>
            <a:ext cx="5843239" cy="2554545"/>
          </a:xfrm>
          <a:prstGeom prst="rect">
            <a:avLst/>
          </a:prstGeom>
          <a:noFill/>
        </p:spPr>
        <p:txBody>
          <a:bodyPr wrap="square" rtlCol="0">
            <a:spAutoFit/>
          </a:bodyPr>
          <a:lstStyle/>
          <a:p>
            <a:r>
              <a:rPr lang="it-IT" sz="1600"/>
              <a:t>“nessuna cosa singola (…) si può dire più perfetta di un’altra perché ha perseverato nell’esistenza per un tempo più lungo, </a:t>
            </a:r>
            <a:r>
              <a:rPr lang="it-IT" sz="1600" b="1"/>
              <a:t>giacché la durata delle cose non si può determinare dalla loro essenza; </a:t>
            </a:r>
            <a:r>
              <a:rPr lang="it-IT" sz="1600"/>
              <a:t>l’essenza delle cose, infatti, non implica alcun tempo certo e determinato di esistenza; ma </a:t>
            </a:r>
            <a:r>
              <a:rPr lang="it-IT" sz="1600" b="1"/>
              <a:t>qualunque cosa, sia più o meno perfetta, potrà sempre perseverare nell’esistenza </a:t>
            </a:r>
            <a:r>
              <a:rPr lang="it-IT" sz="1600"/>
              <a:t>con la medesima forza con cui incomincia ad esistere, sicché</a:t>
            </a:r>
            <a:r>
              <a:rPr lang="it-IT" sz="1600" b="1"/>
              <a:t>, in questo, tutte sono uguali” (1677:1437)</a:t>
            </a:r>
          </a:p>
          <a:p>
            <a:endParaRPr lang="it-IT" sz="1600"/>
          </a:p>
          <a:p>
            <a:endParaRPr lang="it-IT" sz="1600"/>
          </a:p>
        </p:txBody>
      </p:sp>
      <p:sp>
        <p:nvSpPr>
          <p:cNvPr id="6" name="CasellaDiTesto 5">
            <a:extLst>
              <a:ext uri="{FF2B5EF4-FFF2-40B4-BE49-F238E27FC236}">
                <a16:creationId xmlns:a16="http://schemas.microsoft.com/office/drawing/2014/main" id="{3D1CFC3D-7670-5741-BA40-55DD8E0378D5}"/>
              </a:ext>
            </a:extLst>
          </p:cNvPr>
          <p:cNvSpPr txBox="1"/>
          <p:nvPr/>
        </p:nvSpPr>
        <p:spPr>
          <a:xfrm>
            <a:off x="0" y="-19878"/>
            <a:ext cx="9144000" cy="612000"/>
          </a:xfrm>
          <a:prstGeom prst="rect">
            <a:avLst/>
          </a:prstGeom>
          <a:solidFill>
            <a:srgbClr val="FFFF00"/>
          </a:solidFill>
        </p:spPr>
        <p:txBody>
          <a:bodyPr wrap="square" rtlCol="0">
            <a:spAutoFit/>
          </a:bodyPr>
          <a:lstStyle/>
          <a:p>
            <a:r>
              <a:rPr lang="it-IT" b="1"/>
              <a:t>5) Perché Spinoza dimostra che lo studio dell’EC ha senso solo nel quadro di un naturalismo «etologico» ed evoluzionista» (2 : evoluzionismo e specie-specificità)</a:t>
            </a:r>
          </a:p>
          <a:p>
            <a:endParaRPr lang="it-IT" b="1"/>
          </a:p>
        </p:txBody>
      </p:sp>
    </p:spTree>
    <p:extLst>
      <p:ext uri="{BB962C8B-B14F-4D97-AF65-F5344CB8AC3E}">
        <p14:creationId xmlns:p14="http://schemas.microsoft.com/office/powerpoint/2010/main" val="3043876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70228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668104"/>
            <a:ext cx="5843239" cy="5801588"/>
          </a:xfrm>
          <a:prstGeom prst="rect">
            <a:avLst/>
          </a:prstGeom>
          <a:noFill/>
        </p:spPr>
        <p:txBody>
          <a:bodyPr wrap="square" rtlCol="0">
            <a:spAutoFit/>
          </a:bodyPr>
          <a:lstStyle/>
          <a:p>
            <a:r>
              <a:rPr lang="it-IT" sz="1400"/>
              <a:t> “quando essi [i teologi e i metafisici] considerano la struttura del corpo umano, rimangono stupiti e, poiché ignorano le cause di un sì bell’artificio, </a:t>
            </a:r>
            <a:r>
              <a:rPr lang="it-IT" sz="1400" b="1">
                <a:highlight>
                  <a:srgbClr val="FFFF00"/>
                </a:highlight>
              </a:rPr>
              <a:t>ne concludono che esso non è formato meccanicamente ma mediante un’arte divina o soprannaturale</a:t>
            </a:r>
            <a:r>
              <a:rPr lang="it-IT" sz="1400">
                <a:highlight>
                  <a:srgbClr val="FFFF00"/>
                </a:highlight>
              </a:rPr>
              <a:t>,</a:t>
            </a:r>
            <a:r>
              <a:rPr lang="it-IT" sz="1400"/>
              <a:t> e per questo costituito in modo che nessuna parte danneggi l’altra. E così accade che </a:t>
            </a:r>
            <a:r>
              <a:rPr lang="it-IT" sz="1400" b="1">
                <a:highlight>
                  <a:srgbClr val="FFFF00"/>
                </a:highlight>
              </a:rPr>
              <a:t>chiunque cerca le cause vere </a:t>
            </a:r>
            <a:r>
              <a:rPr lang="it-IT" sz="1400"/>
              <a:t>dei prodigi e si preoccupa di </a:t>
            </a:r>
            <a:r>
              <a:rPr lang="it-IT" sz="1400" b="1">
                <a:highlight>
                  <a:srgbClr val="FFFF00"/>
                </a:highlight>
              </a:rPr>
              <a:t>conoscere da scienziato le cose naturali </a:t>
            </a:r>
            <a:r>
              <a:rPr lang="it-IT" sz="1400">
                <a:highlight>
                  <a:srgbClr val="FFFF00"/>
                </a:highlight>
              </a:rPr>
              <a:t>e </a:t>
            </a:r>
            <a:r>
              <a:rPr lang="it-IT" sz="1400" b="1">
                <a:highlight>
                  <a:srgbClr val="FFFF00"/>
                </a:highlight>
              </a:rPr>
              <a:t>non di ammirarle da sciocco</a:t>
            </a:r>
            <a:r>
              <a:rPr lang="it-IT" sz="1400" b="1"/>
              <a:t>,</a:t>
            </a:r>
            <a:r>
              <a:rPr lang="it-IT" sz="1400"/>
              <a:t> è ritenuto generalmente </a:t>
            </a:r>
            <a:r>
              <a:rPr lang="it-IT" sz="1400" b="1">
                <a:highlight>
                  <a:srgbClr val="FFFF00"/>
                </a:highlight>
              </a:rPr>
              <a:t>eretico ed empio, </a:t>
            </a:r>
            <a:r>
              <a:rPr lang="it-IT" sz="1400"/>
              <a:t>ed è proclamato tale da quelli che il volgo adora come interpreti della natura e degli Dèi” (Op:1213).</a:t>
            </a:r>
          </a:p>
          <a:p>
            <a:endParaRPr lang="it-IT" sz="700"/>
          </a:p>
          <a:p>
            <a:r>
              <a:rPr lang="it-IT" sz="1400"/>
              <a:t>“come quando (Dio) è chiamato creatore, giudice, misericordioso, ecc. Perciò </a:t>
            </a:r>
            <a:r>
              <a:rPr lang="it-IT" sz="1400" b="1">
                <a:highlight>
                  <a:srgbClr val="FFFF00"/>
                </a:highlight>
              </a:rPr>
              <a:t>non dobbiamo perder tempo con simili argomenti </a:t>
            </a:r>
            <a:r>
              <a:rPr lang="it-IT" sz="1400"/>
              <a:t>” (Op:559).  «la libertà della volontà non concorda in modo alcuno con la </a:t>
            </a:r>
            <a:r>
              <a:rPr lang="it-IT" sz="1400" b="1">
                <a:highlight>
                  <a:srgbClr val="FFFF00"/>
                </a:highlight>
              </a:rPr>
              <a:t>teoria della creazione continua</a:t>
            </a:r>
            <a:r>
              <a:rPr lang="it-IT" sz="1400"/>
              <a:t>» (Op:293) («</a:t>
            </a:r>
            <a:r>
              <a:rPr lang="it-IT" sz="1400" b="1"/>
              <a:t>Substantias in statu suo continua creatione</a:t>
            </a:r>
            <a:r>
              <a:rPr lang="it-IT" sz="1400"/>
              <a:t>» ; «</a:t>
            </a:r>
            <a:r>
              <a:rPr lang="it-IT" sz="1400" b="1"/>
              <a:t>continua Dei creatio</a:t>
            </a:r>
            <a:r>
              <a:rPr lang="it-IT" sz="1400"/>
              <a:t>» (OP: 1894) (Teoria già cartesiana, che con Spinoza subisce così una profonda ridefinizione concettuale secondo, presuppone che le cose non abbiano alcuna forza di conservarsi in essere) </a:t>
            </a:r>
          </a:p>
          <a:p>
            <a:endParaRPr lang="it-IT" sz="700"/>
          </a:p>
          <a:p>
            <a:r>
              <a:rPr lang="it-IT" sz="1400"/>
              <a:t>«</a:t>
            </a:r>
            <a:r>
              <a:rPr lang="it-IT" sz="1400" b="1">
                <a:highlight>
                  <a:srgbClr val="FFFF00"/>
                </a:highlight>
              </a:rPr>
              <a:t>non possiamo comprendere come Dio abbia creato le cose e (è lo stesso) in che modo le conservi</a:t>
            </a:r>
            <a:r>
              <a:rPr lang="it-IT" sz="1400"/>
              <a:t>» (Op:1941 Epistole) </a:t>
            </a:r>
          </a:p>
          <a:p>
            <a:endParaRPr lang="it-IT" sz="700"/>
          </a:p>
          <a:p>
            <a:r>
              <a:rPr lang="it-IT" sz="1400"/>
              <a:t>“quanto all’intendere nella cosa pensante, esso è pure, come il moto, figlio, opera, o immediata creazione di Dio, </a:t>
            </a:r>
            <a:r>
              <a:rPr lang="it-IT" sz="1400" b="1">
                <a:highlight>
                  <a:srgbClr val="FFFF00"/>
                </a:highlight>
              </a:rPr>
              <a:t>esistente dall’eternità e sussistente senza cambiamenti </a:t>
            </a:r>
            <a:r>
              <a:rPr lang="it-IT" sz="1400">
                <a:highlight>
                  <a:srgbClr val="FFFF00"/>
                </a:highlight>
              </a:rPr>
              <a:t>per tutta l’eternità” (Op:243)</a:t>
            </a:r>
          </a:p>
          <a:p>
            <a:endParaRPr lang="it-IT" sz="1400"/>
          </a:p>
          <a:p>
            <a:r>
              <a:rPr lang="it-IT" sz="1400"/>
              <a:t>«[con eternità] </a:t>
            </a:r>
            <a:r>
              <a:rPr lang="it-IT" sz="1400" b="1">
                <a:highlight>
                  <a:srgbClr val="FFFF00"/>
                </a:highlight>
              </a:rPr>
              <a:t>non intendiamo nient’altro che una durata senza inizio,</a:t>
            </a:r>
            <a:r>
              <a:rPr lang="it-IT" sz="1400"/>
              <a:t> o una durata tale che non potremo mai esprimerla con alcun numero per quanto grande» (Op:601)</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648000"/>
          </a:xfrm>
          <a:prstGeom prst="rect">
            <a:avLst/>
          </a:prstGeom>
          <a:solidFill>
            <a:srgbClr val="FFFF00"/>
          </a:solidFill>
        </p:spPr>
        <p:txBody>
          <a:bodyPr wrap="square" rtlCol="0">
            <a:spAutoFit/>
          </a:bodyPr>
          <a:lstStyle/>
          <a:p>
            <a:r>
              <a:rPr lang="it-IT" b="1"/>
              <a:t>5) Perché Spinoza dimostra che lo studio dell’EC ha senso solo nel quadro di un naturalismo «etologico» ed evoluzionista» (3 : anticreazionismo e nozione di «creazione continua»)</a:t>
            </a:r>
          </a:p>
          <a:p>
            <a:endParaRPr lang="it-IT" b="1"/>
          </a:p>
        </p:txBody>
      </p:sp>
    </p:spTree>
    <p:extLst>
      <p:ext uri="{BB962C8B-B14F-4D97-AF65-F5344CB8AC3E}">
        <p14:creationId xmlns:p14="http://schemas.microsoft.com/office/powerpoint/2010/main" val="1019719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70228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702288"/>
            <a:ext cx="5843239" cy="6001643"/>
          </a:xfrm>
          <a:prstGeom prst="rect">
            <a:avLst/>
          </a:prstGeom>
          <a:noFill/>
        </p:spPr>
        <p:txBody>
          <a:bodyPr wrap="square" rtlCol="0">
            <a:spAutoFit/>
          </a:bodyPr>
          <a:lstStyle/>
          <a:p>
            <a:r>
              <a:rPr lang="it-IT" sz="1600"/>
              <a:t>Diciamo quindi che </a:t>
            </a:r>
            <a:r>
              <a:rPr lang="it-IT" sz="1600" b="1"/>
              <a:t>la creazione è l’azione nella quale non concorre altra causa se non quella efficiente</a:t>
            </a:r>
            <a:r>
              <a:rPr lang="it-IT" sz="1600"/>
              <a:t>, ossia, una cosa creata è quella cosa che </a:t>
            </a:r>
            <a:r>
              <a:rPr lang="it-IT" sz="1600" b="1">
                <a:highlight>
                  <a:srgbClr val="FFFF00"/>
                </a:highlight>
              </a:rPr>
              <a:t>per esistere non presuppone nient’altro che Dio.</a:t>
            </a:r>
            <a:r>
              <a:rPr lang="it-IT" sz="1600"/>
              <a:t> (…) Noi omettiamo quei termini comunemente usati dai filosofi, </a:t>
            </a:r>
            <a:r>
              <a:rPr lang="it-IT" sz="1600" b="1">
                <a:highlight>
                  <a:srgbClr val="FFFF00"/>
                </a:highlight>
              </a:rPr>
              <a:t>cioè </a:t>
            </a:r>
            <a:r>
              <a:rPr lang="it-IT" sz="1600" b="1" i="1">
                <a:highlight>
                  <a:srgbClr val="FFFF00"/>
                </a:highlight>
              </a:rPr>
              <a:t>dal nulla, </a:t>
            </a:r>
            <a:r>
              <a:rPr lang="it-IT" sz="1600"/>
              <a:t>quasi che il nulla fosse la materia dalla quale furono prodotte le cose. Che parlino così </a:t>
            </a:r>
            <a:r>
              <a:rPr lang="it-IT" sz="1600">
                <a:highlight>
                  <a:srgbClr val="FFFF00"/>
                </a:highlight>
              </a:rPr>
              <a:t>dipende dal fatto che – </a:t>
            </a:r>
            <a:r>
              <a:rPr lang="it-IT" sz="1600" b="1">
                <a:highlight>
                  <a:srgbClr val="FFFF00"/>
                </a:highlight>
              </a:rPr>
              <a:t>essendo soliti supporre che quando le cose si generano esiste qualcosa che precede </a:t>
            </a:r>
            <a:r>
              <a:rPr lang="it-IT" sz="1600">
                <a:highlight>
                  <a:srgbClr val="FFFF00"/>
                </a:highlight>
              </a:rPr>
              <a:t>e dal quale esse vengono tratte</a:t>
            </a:r>
            <a:r>
              <a:rPr lang="it-IT" sz="1600"/>
              <a:t> –, nella definizione della creazione non hanno potuto omettere quella particella ‘da’ (…) </a:t>
            </a:r>
            <a:r>
              <a:rPr lang="it-IT" sz="1600">
                <a:highlight>
                  <a:srgbClr val="FFFF00"/>
                </a:highlight>
              </a:rPr>
              <a:t>Quindi non c’è dubbio che essi non considerarono il nulla come negazione di ogni realtà, ma finsero o immaginarono che fosse qualcosa di reale</a:t>
            </a:r>
            <a:r>
              <a:rPr lang="it-IT" sz="1600"/>
              <a:t>” (Op:595-7)</a:t>
            </a:r>
          </a:p>
          <a:p>
            <a:endParaRPr lang="it-IT" sz="800"/>
          </a:p>
          <a:p>
            <a:r>
              <a:rPr lang="it-IT" sz="1600"/>
              <a:t> “Infine, prima della creazione, </a:t>
            </a:r>
            <a:r>
              <a:rPr lang="it-IT" sz="1600" b="1">
                <a:highlight>
                  <a:srgbClr val="FFFF00"/>
                </a:highlight>
              </a:rPr>
              <a:t>non possiamo immaginare alcun tempo né durata, ma questi sono iniziati insieme alle cose.</a:t>
            </a:r>
            <a:r>
              <a:rPr lang="it-IT" sz="1600"/>
              <a:t> Il tempo, infatti, è la</a:t>
            </a:r>
            <a:r>
              <a:rPr lang="it-IT" sz="1600" b="1"/>
              <a:t> misura della durata, ossia è unicamente un modo di pensare</a:t>
            </a:r>
            <a:r>
              <a:rPr lang="it-IT" sz="1600"/>
              <a:t>. Perciò non soltanto presuppone una qualche cosa creata, ma soprattutto che vi siano degli uomini che pensano. La durata, invece, cessa là dove le cose create cessano di essere, e inizia là dove le cose create iniziano ad esistere” (Op:597)</a:t>
            </a:r>
          </a:p>
          <a:p>
            <a:endParaRPr lang="it-IT" sz="800"/>
          </a:p>
          <a:p>
            <a:r>
              <a:rPr lang="it-IT" sz="1600"/>
              <a:t>“ per creare una cosa si richiede tanta forza quanta per conservarla, ossia </a:t>
            </a:r>
            <a:r>
              <a:rPr lang="it-IT" sz="1600" b="1"/>
              <a:t>che l’azione con cui Dio ha creato il mondo è la stessa con cui lo conserva </a:t>
            </a:r>
            <a:r>
              <a:rPr lang="it-IT" sz="1600"/>
              <a:t>” (Op:599)</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648000"/>
          </a:xfrm>
          <a:prstGeom prst="rect">
            <a:avLst/>
          </a:prstGeom>
          <a:solidFill>
            <a:srgbClr val="FFFF00"/>
          </a:solidFill>
        </p:spPr>
        <p:txBody>
          <a:bodyPr wrap="square" rtlCol="0">
            <a:spAutoFit/>
          </a:bodyPr>
          <a:lstStyle/>
          <a:p>
            <a:r>
              <a:rPr lang="it-IT" b="1"/>
              <a:t>5) Perché Spinoza dimostra che lo studio dell’EC ha senso solo nel quadro di un naturalismo «etologico» ed evoluzionista» (4 : anticreazionismo 2)</a:t>
            </a:r>
          </a:p>
          <a:p>
            <a:endParaRPr lang="it-IT" b="1"/>
          </a:p>
        </p:txBody>
      </p:sp>
    </p:spTree>
    <p:extLst>
      <p:ext uri="{BB962C8B-B14F-4D97-AF65-F5344CB8AC3E}">
        <p14:creationId xmlns:p14="http://schemas.microsoft.com/office/powerpoint/2010/main" val="2921955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70228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633920"/>
            <a:ext cx="5843239" cy="5878532"/>
          </a:xfrm>
          <a:prstGeom prst="rect">
            <a:avLst/>
          </a:prstGeom>
          <a:noFill/>
        </p:spPr>
        <p:txBody>
          <a:bodyPr wrap="square" rtlCol="0">
            <a:spAutoFit/>
          </a:bodyPr>
          <a:lstStyle/>
          <a:p>
            <a:r>
              <a:rPr lang="it-IT" sz="1600"/>
              <a:t>«tra possibile e impossibile, ossia tra ciò che è intelligibile e ciò che è inintelligibile, non c’è alcun rapporto, così come non c’è tra un qualcosa e il nulla, e il potere non conviene alle cose impossibili, </a:t>
            </a:r>
            <a:r>
              <a:rPr lang="it-IT" sz="1600" b="1"/>
              <a:t>più di quanto la creazione e la generazione convenga a ciò che non esiste</a:t>
            </a:r>
            <a:r>
              <a:rPr lang="it-IT" sz="1600"/>
              <a:t>» (Op:599)</a:t>
            </a:r>
          </a:p>
          <a:p>
            <a:endParaRPr lang="it-IT" sz="800"/>
          </a:p>
          <a:p>
            <a:r>
              <a:rPr lang="it-IT" sz="1600"/>
              <a:t>«</a:t>
            </a:r>
            <a:r>
              <a:rPr lang="it-IT" sz="1600" b="1"/>
              <a:t>è creato tutto ciò la cui essenza è concepita chiaramente senza alcuna esistenza e tuttavia è concepita per sé, come per esempio la materia</a:t>
            </a:r>
            <a:r>
              <a:rPr lang="it-IT" sz="1600"/>
              <a:t>, di cui abbiamo un concetto chiaro e distinto, giacché la concepiamo sotto l’attributo dell’estensione, e la concepiamo con la stessa chiarezza e distinzione sia che esista sia che non esista» (ib)</a:t>
            </a:r>
          </a:p>
          <a:p>
            <a:endParaRPr lang="it-IT" sz="1600"/>
          </a:p>
          <a:p>
            <a:r>
              <a:rPr lang="it-IT" sz="1600"/>
              <a:t>«Inoltre [i teologi e i metafisici</a:t>
            </a:r>
            <a:r>
              <a:rPr lang="it-IT" sz="1600">
                <a:highlight>
                  <a:srgbClr val="FFFF00"/>
                </a:highlight>
              </a:rPr>
              <a:t>] </a:t>
            </a:r>
            <a:r>
              <a:rPr lang="it-IT" sz="1600" b="1">
                <a:highlight>
                  <a:srgbClr val="FFFF00"/>
                </a:highlight>
              </a:rPr>
              <a:t>immaginano un tempo e una durata prima della creazione del mondo, e pretendono che esista una durata indipendente dalle cose</a:t>
            </a:r>
            <a:r>
              <a:rPr lang="it-IT" sz="1600">
                <a:highlight>
                  <a:srgbClr val="FFFF00"/>
                </a:highlight>
              </a:rPr>
              <a:t> create, </a:t>
            </a:r>
            <a:r>
              <a:rPr lang="it-IT" sz="1600"/>
              <a:t>così come altri che esista qualcosa di eterno oltre a Dio: ma è ormai evidente che </a:t>
            </a:r>
            <a:r>
              <a:rPr lang="it-IT" sz="1600" b="1"/>
              <a:t>entrambe le posizioni sono completamente estranee alla verità. </a:t>
            </a:r>
            <a:r>
              <a:rPr lang="it-IT" sz="1600"/>
              <a:t>Rispondiamo dunque che è del tutto falso che Dio possa partecipare alle creature la sua eternità, </a:t>
            </a:r>
            <a:r>
              <a:rPr lang="it-IT" sz="1600" b="1"/>
              <a:t>né il Figlio di Dio è creato, ma è eterno come il Padre</a:t>
            </a:r>
            <a:r>
              <a:rPr lang="it-IT" sz="1600"/>
              <a:t>. </a:t>
            </a:r>
            <a:r>
              <a:rPr lang="it-IT" sz="1600">
                <a:highlight>
                  <a:srgbClr val="FFFF00"/>
                </a:highlight>
              </a:rPr>
              <a:t>Quando, dunque, diciamo che il Padre ha generato il Figlio dall’eternità </a:t>
            </a:r>
            <a:r>
              <a:rPr lang="it-IT" sz="1600" b="1">
                <a:highlight>
                  <a:srgbClr val="FFFF00"/>
                </a:highlight>
              </a:rPr>
              <a:t>intendiamo soltanto che il Padre ha sempre comunicato la sua eternità al Figlio</a:t>
            </a:r>
            <a:r>
              <a:rPr lang="it-IT" sz="1600">
                <a:highlight>
                  <a:srgbClr val="FFFF00"/>
                </a:highlight>
              </a:rPr>
              <a:t>» (Op:601)</a:t>
            </a:r>
          </a:p>
          <a:p>
            <a:endParaRPr lang="it-IT" sz="1600"/>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648000"/>
          </a:xfrm>
          <a:prstGeom prst="rect">
            <a:avLst/>
          </a:prstGeom>
          <a:solidFill>
            <a:srgbClr val="FFFF00"/>
          </a:solidFill>
        </p:spPr>
        <p:txBody>
          <a:bodyPr wrap="square" rtlCol="0">
            <a:spAutoFit/>
          </a:bodyPr>
          <a:lstStyle/>
          <a:p>
            <a:r>
              <a:rPr lang="it-IT" b="1"/>
              <a:t>5) Perché Spinoza dimostra che lo studio dell’EC ha senso solo nel quadro di un naturalismo «etologico» ed evoluzionista» (5 : anticreazionismo 3)</a:t>
            </a:r>
          </a:p>
          <a:p>
            <a:endParaRPr lang="it-IT" b="1"/>
          </a:p>
        </p:txBody>
      </p:sp>
    </p:spTree>
    <p:extLst>
      <p:ext uri="{BB962C8B-B14F-4D97-AF65-F5344CB8AC3E}">
        <p14:creationId xmlns:p14="http://schemas.microsoft.com/office/powerpoint/2010/main" val="34554376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4EFE2D5-AD8F-4C41-AD66-71AABE628EA1}"/>
              </a:ext>
            </a:extLst>
          </p:cNvPr>
          <p:cNvSpPr/>
          <p:nvPr/>
        </p:nvSpPr>
        <p:spPr>
          <a:xfrm>
            <a:off x="0" y="673177"/>
            <a:ext cx="9183269" cy="5262979"/>
          </a:xfrm>
          <a:prstGeom prst="rect">
            <a:avLst/>
          </a:prstGeom>
        </p:spPr>
        <p:txBody>
          <a:bodyPr wrap="square">
            <a:spAutoFit/>
          </a:bodyPr>
          <a:lstStyle/>
          <a:p>
            <a:pPr algn="ctr"/>
            <a:r>
              <a:rPr lang="it-IT" sz="4800" b="1"/>
              <a:t> (6)</a:t>
            </a:r>
          </a:p>
          <a:p>
            <a:pPr algn="ctr"/>
            <a:r>
              <a:rPr lang="it-IT" sz="4800" b="1"/>
              <a:t>Perché la mente incarnata di Spinoza unifica </a:t>
            </a:r>
          </a:p>
          <a:p>
            <a:pPr algn="ctr"/>
            <a:r>
              <a:rPr lang="it-IT" sz="4800" b="1"/>
              <a:t>la corporeità biologico-fisica, </a:t>
            </a:r>
          </a:p>
          <a:p>
            <a:pPr algn="ctr"/>
            <a:r>
              <a:rPr lang="it-IT" sz="4800" b="1"/>
              <a:t>la psicologia dei sentimenti </a:t>
            </a:r>
          </a:p>
          <a:p>
            <a:pPr algn="ctr"/>
            <a:r>
              <a:rPr lang="it-IT" sz="4800" b="1"/>
              <a:t>e una forma naturalizzata di coscienza del sé corporeo </a:t>
            </a:r>
            <a:endParaRPr lang="it-IT" sz="4800"/>
          </a:p>
        </p:txBody>
      </p:sp>
    </p:spTree>
    <p:extLst>
      <p:ext uri="{BB962C8B-B14F-4D97-AF65-F5344CB8AC3E}">
        <p14:creationId xmlns:p14="http://schemas.microsoft.com/office/powerpoint/2010/main" val="4050747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E57DAC51-F111-AC4F-87E7-D4F2421A51A3}"/>
              </a:ext>
            </a:extLst>
          </p:cNvPr>
          <p:cNvSpPr txBox="1"/>
          <p:nvPr/>
        </p:nvSpPr>
        <p:spPr>
          <a:xfrm>
            <a:off x="0" y="0"/>
            <a:ext cx="9144000" cy="6986528"/>
          </a:xfrm>
          <a:prstGeom prst="rect">
            <a:avLst/>
          </a:prstGeom>
          <a:noFill/>
        </p:spPr>
        <p:txBody>
          <a:bodyPr wrap="square" rtlCol="0">
            <a:spAutoFit/>
          </a:bodyPr>
          <a:lstStyle/>
          <a:p>
            <a:r>
              <a:rPr lang="it-IT" sz="1600" b="1"/>
              <a:t>AA. 2019-20 : PROGRAMMA DI “FILOSOFIA DELLA MENTE” DA 12 CFU (L-24 e L-19-20)</a:t>
            </a:r>
            <a:endParaRPr lang="it-IT" sz="1600"/>
          </a:p>
          <a:p>
            <a:r>
              <a:rPr lang="it-IT" sz="1600" b="1"/>
              <a:t> Titolo del corso: Naturalismo e filosofia antropocentrica della mente: il caso Spinoza</a:t>
            </a:r>
          </a:p>
          <a:p>
            <a:endParaRPr lang="it-IT" sz="1600"/>
          </a:p>
          <a:p>
            <a:r>
              <a:rPr lang="it-IT" sz="1600" b="1"/>
              <a:t> Parte Generale:</a:t>
            </a:r>
            <a:endParaRPr lang="it-IT" sz="1600"/>
          </a:p>
          <a:p>
            <a:pPr marL="342900" lvl="0" indent="-342900">
              <a:buAutoNum type="arabicParenR"/>
            </a:pPr>
            <a:r>
              <a:rPr lang="it-IT" sz="1600" b="1"/>
              <a:t>Silvano Zipoli Caiani, </a:t>
            </a:r>
            <a:r>
              <a:rPr lang="it-IT" sz="1600" b="1" i="1"/>
              <a:t>Corporeità e cognizione. La filosofia della mente incorporata</a:t>
            </a:r>
            <a:r>
              <a:rPr lang="it-IT" sz="1600" b="1"/>
              <a:t>  </a:t>
            </a:r>
            <a:br>
              <a:rPr lang="it-IT" sz="1600" b="1"/>
            </a:br>
            <a:r>
              <a:rPr lang="it-IT" sz="1600"/>
              <a:t>– Le Monnier Università-Mondadori Education Firenze (si consiglia il Formato Kindle </a:t>
            </a:r>
            <a:br>
              <a:rPr lang="it-IT" sz="1600"/>
            </a:br>
            <a:r>
              <a:rPr lang="it-IT" sz="1600"/>
              <a:t>che può essere subito disponibile senza uscire di casa).</a:t>
            </a:r>
            <a:br>
              <a:rPr lang="it-IT" sz="1600"/>
            </a:br>
            <a:endParaRPr lang="it-IT" sz="1600"/>
          </a:p>
          <a:p>
            <a:pPr lvl="0"/>
            <a:r>
              <a:rPr lang="it-IT" sz="1600" b="1"/>
              <a:t>2) Fausto Caruana, Anna Borghi</a:t>
            </a:r>
            <a:r>
              <a:rPr lang="it-IT" sz="1600" b="1" i="1"/>
              <a:t>, Il cervello in azione: Introduzione alle nuove scienze della mente</a:t>
            </a:r>
            <a:r>
              <a:rPr lang="it-IT" sz="1600"/>
              <a:t> (Universale paperbacks Il Mulino) Disponibile anche in Formato Kindle.</a:t>
            </a:r>
            <a:br>
              <a:rPr lang="it-IT" sz="1600"/>
            </a:br>
            <a:endParaRPr lang="it-IT" sz="1600"/>
          </a:p>
          <a:p>
            <a:pPr lvl="0"/>
            <a:r>
              <a:rPr lang="it-IT" sz="1600" b="1"/>
              <a:t>3) Massimiliano Palmiero, Maria Cristina Borsellino</a:t>
            </a:r>
            <a:r>
              <a:rPr lang="it-IT" sz="1600" b="1" i="1"/>
              <a:t>, Embodied cognition. Comprendere la mente incarnata</a:t>
            </a:r>
            <a:r>
              <a:rPr lang="it-IT" sz="1600"/>
              <a:t> (Aras Edizioni)</a:t>
            </a:r>
            <a:br>
              <a:rPr lang="it-IT" sz="1600"/>
            </a:br>
            <a:endParaRPr lang="it-IT" sz="1600"/>
          </a:p>
          <a:p>
            <a:r>
              <a:rPr lang="it-IT" sz="1600" b="1"/>
              <a:t>Parte Monografica:</a:t>
            </a:r>
            <a:endParaRPr lang="it-IT" sz="1600"/>
          </a:p>
          <a:p>
            <a:pPr lvl="0"/>
            <a:r>
              <a:rPr lang="it-IT" sz="1600" b="1"/>
              <a:t>Antonio Damasio, </a:t>
            </a:r>
            <a:r>
              <a:rPr lang="it-IT" sz="1600" b="1" i="1"/>
              <a:t>Alla ricerca di Spinoza: Emozioni sentimenti e cervello</a:t>
            </a:r>
            <a:r>
              <a:rPr lang="it-IT" sz="1600" i="1"/>
              <a:t>,</a:t>
            </a:r>
            <a:r>
              <a:rPr lang="it-IT" sz="1600"/>
              <a:t> Adelphi</a:t>
            </a:r>
          </a:p>
          <a:p>
            <a:pPr lvl="0"/>
            <a:r>
              <a:rPr lang="it-IT" sz="1600" b="1"/>
              <a:t>Gilles Deleuze, </a:t>
            </a:r>
            <a:r>
              <a:rPr lang="it-IT" sz="1600" b="1" i="1"/>
              <a:t>Cosa può un corpo? Lezioni su Spinoza</a:t>
            </a:r>
            <a:r>
              <a:rPr lang="it-IT" sz="1600" b="1"/>
              <a:t>, </a:t>
            </a:r>
            <a:r>
              <a:rPr lang="it-IT" sz="1600"/>
              <a:t>Edizione Ombre Corte</a:t>
            </a:r>
          </a:p>
          <a:p>
            <a:pPr lvl="0"/>
            <a:r>
              <a:rPr lang="it-IT" sz="1600" b="1"/>
              <a:t>Antonio Pennisi, </a:t>
            </a:r>
            <a:r>
              <a:rPr lang="it-IT" sz="1600" b="1" i="1"/>
              <a:t>Che ne sarà dei corpi. Spinoza e l’Embodied Cognition,</a:t>
            </a:r>
            <a:r>
              <a:rPr lang="it-IT" sz="1600" b="1"/>
              <a:t> </a:t>
            </a:r>
            <a:r>
              <a:rPr lang="it-IT" sz="1600"/>
              <a:t>Il Mulino, Bologna, </a:t>
            </a:r>
          </a:p>
          <a:p>
            <a:pPr lvl="0"/>
            <a:r>
              <a:rPr lang="it-IT" sz="1600"/>
              <a:t>Collana “Saggi del Mulino”, in corso di stampa per il 2019</a:t>
            </a:r>
          </a:p>
          <a:p>
            <a:pPr lvl="0"/>
            <a:endParaRPr lang="it-IT" sz="1600"/>
          </a:p>
          <a:p>
            <a:r>
              <a:rPr lang="it-IT" sz="1600" b="1" spc="-50"/>
              <a:t>Se il libro non dovesse uscire in tempo </a:t>
            </a:r>
            <a:r>
              <a:rPr lang="it-IT" sz="1600" spc="-50"/>
              <a:t>sostituirlo con gli </a:t>
            </a:r>
            <a:r>
              <a:rPr lang="it-IT" sz="1600" b="1" i="1" spc="-50"/>
              <a:t>Appunti delle lezioni</a:t>
            </a:r>
            <a:r>
              <a:rPr lang="it-IT" sz="1600" b="1" spc="-50"/>
              <a:t> </a:t>
            </a:r>
            <a:r>
              <a:rPr lang="it-IT" sz="1600" spc="-50"/>
              <a:t>e i seguenti saggi: </a:t>
            </a:r>
          </a:p>
          <a:p>
            <a:pPr lvl="0"/>
            <a:r>
              <a:rPr lang="en-US" sz="1600" b="1" i="1"/>
              <a:t>- Dimensions of the bodily creativity. For an extended theory of performativity </a:t>
            </a:r>
            <a:r>
              <a:rPr lang="en-US" sz="1600" i="1"/>
              <a:t>,</a:t>
            </a:r>
            <a:r>
              <a:rPr lang="en-US" sz="1600"/>
              <a:t> in Pennisi-Falzone, </a:t>
            </a:r>
            <a:r>
              <a:rPr lang="en-US" sz="1600" i="1"/>
              <a:t>Cognitive Dimensions of performativity. Interdisciplinary approaches to the extended theory of the bodily</a:t>
            </a:r>
            <a:r>
              <a:rPr lang="en-US" sz="1600"/>
              <a:t>, Springer, 2019, pp. 9-42</a:t>
            </a:r>
            <a:endParaRPr lang="it-IT" sz="1600"/>
          </a:p>
          <a:p>
            <a:pPr lvl="0"/>
            <a:r>
              <a:rPr lang="it-IT" sz="1600" i="1"/>
              <a:t>- </a:t>
            </a:r>
            <a:r>
              <a:rPr lang="it-IT" sz="1600" b="1" i="1"/>
              <a:t>Cosa può un corpo. Spinoza e l’Embodied Cognition,</a:t>
            </a:r>
            <a:r>
              <a:rPr lang="it-IT" sz="1600"/>
              <a:t> "Bollettino del CSFLS", 28, 2017, Palermo pp. 237-64.</a:t>
            </a:r>
          </a:p>
          <a:p>
            <a:pPr lvl="0"/>
            <a:r>
              <a:rPr lang="it-IT" sz="1600" i="1"/>
              <a:t>- </a:t>
            </a:r>
            <a:r>
              <a:rPr lang="it-IT" sz="1600" b="1" i="1"/>
              <a:t>Spinoza, Darwin e Nietzsche: l’etica come etologia dei corpi o biopolitica</a:t>
            </a:r>
            <a:r>
              <a:rPr lang="it-IT" sz="1600" i="1"/>
              <a:t>,</a:t>
            </a:r>
            <a:r>
              <a:rPr lang="it-IT" sz="1600"/>
              <a:t> in F. Aqueci - L.Formigari, Laicità e diritti. Scritti in onore di Demetrio Neri,  Roma, Aracne, 2018, pp. 61-87.</a:t>
            </a:r>
          </a:p>
          <a:p>
            <a:pPr algn="ctr"/>
            <a:endParaRPr lang="it-IT" sz="1600"/>
          </a:p>
        </p:txBody>
      </p:sp>
      <p:sp>
        <p:nvSpPr>
          <p:cNvPr id="2" name="Rettangolo 1">
            <a:extLst>
              <a:ext uri="{FF2B5EF4-FFF2-40B4-BE49-F238E27FC236}">
                <a16:creationId xmlns:a16="http://schemas.microsoft.com/office/drawing/2014/main" id="{7F54598F-91C4-6A48-9C92-2B6C0F935275}"/>
              </a:ext>
            </a:extLst>
          </p:cNvPr>
          <p:cNvSpPr/>
          <p:nvPr/>
        </p:nvSpPr>
        <p:spPr>
          <a:xfrm>
            <a:off x="7799695" y="-177257"/>
            <a:ext cx="1344305" cy="1754326"/>
          </a:xfrm>
          <a:prstGeom prst="rect">
            <a:avLst/>
          </a:prstGeom>
          <a:noFill/>
        </p:spPr>
        <p:txBody>
          <a:bodyPr wrap="square" lIns="91440" tIns="45720" rIns="91440" bIns="45720">
            <a:spAutoFit/>
          </a:bodyPr>
          <a:lstStyle/>
          <a:p>
            <a:pPr algn="ctr"/>
            <a:r>
              <a:rPr lang="it-IT" sz="5400" b="1" cap="none" spc="0">
                <a:ln w="22225">
                  <a:solidFill>
                    <a:schemeClr val="accent2"/>
                  </a:solidFill>
                  <a:prstDash val="solid"/>
                </a:ln>
                <a:solidFill>
                  <a:schemeClr val="accent2">
                    <a:lumMod val="40000"/>
                    <a:lumOff val="60000"/>
                  </a:schemeClr>
                </a:solidFill>
                <a:effectLst/>
              </a:rPr>
              <a:t>12 cfu</a:t>
            </a:r>
          </a:p>
        </p:txBody>
      </p:sp>
    </p:spTree>
    <p:extLst>
      <p:ext uri="{BB962C8B-B14F-4D97-AF65-F5344CB8AC3E}">
        <p14:creationId xmlns:p14="http://schemas.microsoft.com/office/powerpoint/2010/main" val="3441635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870864"/>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793950"/>
            <a:ext cx="5843239" cy="7848302"/>
          </a:xfrm>
          <a:prstGeom prst="rect">
            <a:avLst/>
          </a:prstGeom>
          <a:noFill/>
        </p:spPr>
        <p:txBody>
          <a:bodyPr wrap="square" rtlCol="0">
            <a:spAutoFit/>
          </a:bodyPr>
          <a:lstStyle/>
          <a:p>
            <a:pPr algn="ctr"/>
            <a:r>
              <a:rPr lang="it-IT" sz="2800"/>
              <a:t>In Spinoza si unificano le tre idee di corpo della filosofia moderna: </a:t>
            </a:r>
            <a:br>
              <a:rPr lang="it-IT" sz="2800"/>
            </a:br>
            <a:endParaRPr lang="it-IT" sz="2800"/>
          </a:p>
          <a:p>
            <a:pPr marL="342900" indent="-342900" algn="ctr">
              <a:buAutoNum type="arabicParenR"/>
            </a:pPr>
            <a:r>
              <a:rPr lang="it-IT" sz="2800"/>
              <a:t>il </a:t>
            </a:r>
            <a:r>
              <a:rPr lang="it-IT" sz="2800" b="1"/>
              <a:t>Korper</a:t>
            </a:r>
            <a:r>
              <a:rPr lang="it-IT" sz="2800"/>
              <a:t> (Husserl) = dimensione </a:t>
            </a:r>
            <a:r>
              <a:rPr lang="it-IT" sz="2800" b="1">
                <a:highlight>
                  <a:srgbClr val="FFFF00"/>
                </a:highlight>
              </a:rPr>
              <a:t>biologico-fisica</a:t>
            </a:r>
            <a:r>
              <a:rPr lang="it-IT" sz="2800"/>
              <a:t> dei corpi; </a:t>
            </a:r>
            <a:br>
              <a:rPr lang="it-IT" sz="2800"/>
            </a:br>
            <a:endParaRPr lang="it-IT" sz="2800"/>
          </a:p>
          <a:p>
            <a:pPr marL="342900" indent="-342900" algn="ctr">
              <a:buFontTx/>
              <a:buAutoNum type="arabicParenR"/>
            </a:pPr>
            <a:r>
              <a:rPr lang="it-IT" sz="2800"/>
              <a:t>il </a:t>
            </a:r>
            <a:r>
              <a:rPr lang="it-IT" sz="2800" b="1"/>
              <a:t>Leib</a:t>
            </a:r>
            <a:r>
              <a:rPr lang="it-IT" sz="2800"/>
              <a:t> (Husserl / Merleau-Ponty «corps propre») = dimensione </a:t>
            </a:r>
            <a:r>
              <a:rPr lang="it-IT" sz="2800" b="1">
                <a:highlight>
                  <a:srgbClr val="FFFF00"/>
                </a:highlight>
              </a:rPr>
              <a:t>psicologica</a:t>
            </a:r>
            <a:r>
              <a:rPr lang="it-IT" sz="2800"/>
              <a:t> dei corpi;</a:t>
            </a:r>
            <a:br>
              <a:rPr lang="it-IT" sz="2800"/>
            </a:br>
            <a:endParaRPr lang="it-IT" sz="2800"/>
          </a:p>
          <a:p>
            <a:pPr marL="342900" indent="-342900" algn="ctr">
              <a:buFontTx/>
              <a:buAutoNum type="arabicParenR"/>
            </a:pPr>
            <a:r>
              <a:rPr lang="it-IT" sz="2800" b="1"/>
              <a:t>l’Ümwelt</a:t>
            </a:r>
            <a:r>
              <a:rPr lang="it-IT" sz="2800"/>
              <a:t> (von Uexküll) = dimensione </a:t>
            </a:r>
            <a:r>
              <a:rPr lang="it-IT" sz="2800" b="1">
                <a:highlight>
                  <a:srgbClr val="FFFF00"/>
                </a:highlight>
              </a:rPr>
              <a:t>etologico-socio-culturale</a:t>
            </a:r>
            <a:r>
              <a:rPr lang="it-IT" sz="2800"/>
              <a:t> dei corpi</a:t>
            </a:r>
          </a:p>
          <a:p>
            <a:pPr algn="ctr"/>
            <a:br>
              <a:rPr lang="it-IT" sz="2800"/>
            </a:br>
            <a:br>
              <a:rPr lang="it-IT" sz="2800"/>
            </a:br>
            <a:br>
              <a:rPr lang="it-IT" sz="2800"/>
            </a:br>
            <a:br>
              <a:rPr lang="it-IT" sz="2800"/>
            </a:br>
            <a:endParaRPr lang="it-IT" sz="2800"/>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707886"/>
          </a:xfrm>
          <a:prstGeom prst="rect">
            <a:avLst/>
          </a:prstGeom>
          <a:solidFill>
            <a:srgbClr val="FFFF00"/>
          </a:solidFill>
        </p:spPr>
        <p:txBody>
          <a:bodyPr wrap="square" rtlCol="0">
            <a:spAutoFit/>
          </a:bodyPr>
          <a:lstStyle/>
          <a:p>
            <a:r>
              <a:rPr lang="it-IT" sz="2000" b="1"/>
              <a:t>6) Perché l’EC di Spinoza unifica corporeità biologico-fisica, la psicologia dei sentimenti e una forma naturalizzata di coscienza del sé (1: Premessa)</a:t>
            </a:r>
          </a:p>
        </p:txBody>
      </p:sp>
    </p:spTree>
    <p:extLst>
      <p:ext uri="{BB962C8B-B14F-4D97-AF65-F5344CB8AC3E}">
        <p14:creationId xmlns:p14="http://schemas.microsoft.com/office/powerpoint/2010/main" val="2044993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756306"/>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829236"/>
            <a:ext cx="5843239" cy="5139869"/>
          </a:xfrm>
          <a:prstGeom prst="rect">
            <a:avLst/>
          </a:prstGeom>
          <a:noFill/>
        </p:spPr>
        <p:txBody>
          <a:bodyPr wrap="square" rtlCol="0">
            <a:spAutoFit/>
          </a:bodyPr>
          <a:lstStyle/>
          <a:p>
            <a:r>
              <a:rPr lang="it-IT" sz="1600"/>
              <a:t>il </a:t>
            </a:r>
            <a:r>
              <a:rPr lang="it-IT" sz="1600" b="1"/>
              <a:t>Korper</a:t>
            </a:r>
            <a:r>
              <a:rPr lang="it-IT" sz="1600"/>
              <a:t> (Husserl) è la dimensione biologico-fisica dei corpi coincide con la teoria della mente come idea del corpo e, in generale, con la teoria della conoscenza naturalistica. Il Korper si capisce solo con lo studio della fisica  e della fisiologia dei corpi e con la storia della loro evoluzione. </a:t>
            </a:r>
          </a:p>
          <a:p>
            <a:r>
              <a:rPr lang="it-IT" sz="1600"/>
              <a:t>È lo scopo principale della filosofia spinoziana:</a:t>
            </a:r>
          </a:p>
          <a:p>
            <a:endParaRPr lang="it-IT" sz="800"/>
          </a:p>
          <a:p>
            <a:r>
              <a:rPr lang="it-IT" sz="1600"/>
              <a:t>“</a:t>
            </a:r>
            <a:r>
              <a:rPr lang="it-IT" sz="1600">
                <a:highlight>
                  <a:srgbClr val="FFFF00"/>
                </a:highlight>
              </a:rPr>
              <a:t>Nessuno</a:t>
            </a:r>
            <a:r>
              <a:rPr lang="it-IT" sz="1600"/>
              <a:t> ha sinora determinato le capacità del corpo. L’esperienza non ha sinora insegnato a </a:t>
            </a:r>
            <a:r>
              <a:rPr lang="it-IT" sz="1600">
                <a:highlight>
                  <a:srgbClr val="FFFF00"/>
                </a:highlight>
              </a:rPr>
              <a:t>nessuno</a:t>
            </a:r>
            <a:r>
              <a:rPr lang="it-IT" sz="1600"/>
              <a:t> che cosa, per </a:t>
            </a:r>
            <a:r>
              <a:rPr lang="it-IT" sz="1600" b="1"/>
              <a:t>le leggi della natura considerata solo in quanto corporea,</a:t>
            </a:r>
            <a:r>
              <a:rPr lang="it-IT" sz="1600"/>
              <a:t> il corpo possa e che cosa non possa, </a:t>
            </a:r>
            <a:r>
              <a:rPr lang="it-IT" sz="1600" b="1"/>
              <a:t>senza essere determinato dalla mente.</a:t>
            </a:r>
            <a:r>
              <a:rPr lang="it-IT" sz="1600"/>
              <a:t> </a:t>
            </a:r>
            <a:r>
              <a:rPr lang="it-IT" sz="1600">
                <a:highlight>
                  <a:srgbClr val="FFFF00"/>
                </a:highlight>
              </a:rPr>
              <a:t>Nessuno</a:t>
            </a:r>
            <a:r>
              <a:rPr lang="it-IT" sz="1600"/>
              <a:t>, infatti, conosce sinora la struttura del corpo così esattamente da poterne spiegare tutte le funzioni (…).</a:t>
            </a:r>
            <a:r>
              <a:rPr lang="it-IT" sz="1600" b="1"/>
              <a:t> Il corpo, per le sole leggi della sua natura, può tuttavia molte cose che suscitano la meraviglia della sua mente” </a:t>
            </a:r>
            <a:r>
              <a:rPr lang="it-IT" sz="1600"/>
              <a:t>(B. Spinoza,1677:1321)</a:t>
            </a:r>
          </a:p>
          <a:p>
            <a:endParaRPr lang="it-IT" sz="800"/>
          </a:p>
          <a:p>
            <a:r>
              <a:rPr lang="it-IT" sz="1600"/>
              <a:t>Per ogni naturalista la mente non esiste al di fuori del cervello, e il cervello è una parte del corpo: come nell’Embodied Cognition, il cervello è </a:t>
            </a:r>
            <a:r>
              <a:rPr lang="it-IT" sz="1600" b="1"/>
              <a:t>il brain-body, il neural-body che non si contrappone mai, se non nei compiti, al non-brain-body, al non-neural-body.  (Alva Noe – Daniel Hutto)</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707886"/>
          </a:xfrm>
          <a:prstGeom prst="rect">
            <a:avLst/>
          </a:prstGeom>
          <a:solidFill>
            <a:srgbClr val="FFFF00"/>
          </a:solidFill>
        </p:spPr>
        <p:txBody>
          <a:bodyPr wrap="square" rtlCol="0">
            <a:spAutoFit/>
          </a:bodyPr>
          <a:lstStyle/>
          <a:p>
            <a:r>
              <a:rPr lang="it-IT" sz="2000" b="1"/>
              <a:t>6) Perché l’EC di Spinoza unifica corporeità biologico-fisica, la psicologia dei sentimenti e una forma naturalizzata di coscienza del sé (3: Korper)</a:t>
            </a:r>
          </a:p>
        </p:txBody>
      </p:sp>
    </p:spTree>
    <p:extLst>
      <p:ext uri="{BB962C8B-B14F-4D97-AF65-F5344CB8AC3E}">
        <p14:creationId xmlns:p14="http://schemas.microsoft.com/office/powerpoint/2010/main" val="1000593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717036"/>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1" y="717036"/>
            <a:ext cx="5782150" cy="6370975"/>
          </a:xfrm>
          <a:prstGeom prst="rect">
            <a:avLst/>
          </a:prstGeom>
          <a:noFill/>
        </p:spPr>
        <p:txBody>
          <a:bodyPr wrap="square" rtlCol="0">
            <a:spAutoFit/>
          </a:bodyPr>
          <a:lstStyle/>
          <a:p>
            <a:r>
              <a:rPr lang="it-IT" sz="1200"/>
              <a:t>Il Leib (Husserl e Merleau-Ponty «corpe propre») intende per corpo </a:t>
            </a:r>
            <a:r>
              <a:rPr lang="it-IT" sz="1200" b="1"/>
              <a:t>il corpo che esperisce,</a:t>
            </a:r>
            <a:r>
              <a:rPr lang="it-IT" sz="1200"/>
              <a:t> il corpo </a:t>
            </a:r>
            <a:r>
              <a:rPr lang="it-IT" sz="1200" b="1"/>
              <a:t>che prova sentimenti ed emozioni</a:t>
            </a:r>
            <a:r>
              <a:rPr lang="it-IT" sz="1200"/>
              <a:t>, </a:t>
            </a:r>
            <a:r>
              <a:rPr lang="it-IT" sz="1200" b="1"/>
              <a:t>il corpo come soggetto</a:t>
            </a:r>
            <a:r>
              <a:rPr lang="it-IT" sz="1200"/>
              <a:t> che determina la psicologia degli individui.</a:t>
            </a:r>
          </a:p>
          <a:p>
            <a:endParaRPr lang="it-IT" sz="1200"/>
          </a:p>
          <a:p>
            <a:r>
              <a:rPr lang="it-IT" sz="1200"/>
              <a:t>La teoria dei sentimenti (grammatica dei sentimenti) è forse la parte più conosciuta dell’opera spinoziana (Amore/Letizia vs Odio/Tristezza). Damasio ne fa il centro di tutta la filosofia dell’autore:</a:t>
            </a:r>
          </a:p>
          <a:p>
            <a:endParaRPr lang="it-IT" sz="1200"/>
          </a:p>
          <a:p>
            <a:r>
              <a:rPr lang="it-IT" sz="1400"/>
              <a:t>«Perché Spinoza? La spiegazione più breve è che il suo pensiero </a:t>
            </a:r>
            <a:r>
              <a:rPr lang="it-IT" sz="1400" b="1">
                <a:highlight>
                  <a:srgbClr val="FFFF00"/>
                </a:highlight>
              </a:rPr>
              <a:t>ha una grande rilevanza ai fini di qualsiasi descrizione delle emozioni e dei sentimenti umani.</a:t>
            </a:r>
            <a:r>
              <a:rPr lang="it-IT" sz="1400"/>
              <a:t> Spinoza considerava pulsioni, motivazioni, emozioni e sentimenti – che denominava, nel loro insieme, affetti – come un aspetto centrale dell'umanità. Gioia e dolore erano due concetti importanti nel suo tentativo di comprendere gli esseri umani e di indicare come la loro vita potrebbe essere vissuta meglio» (Damasio, 2003:19)</a:t>
            </a:r>
          </a:p>
          <a:p>
            <a:endParaRPr lang="it-IT" sz="1400"/>
          </a:p>
          <a:p>
            <a:r>
              <a:rPr lang="it-IT" sz="1400" b="1"/>
              <a:t>Dalla Costituzione americana</a:t>
            </a:r>
          </a:p>
          <a:p>
            <a:r>
              <a:rPr lang="it-IT" sz="1400" i="1"/>
              <a:t>“Tutti gli uomini sono stati creati uguali, che essi sono dotati dal loro Creatore di alcuni Diritti inalienabili, che fra questi sono </a:t>
            </a:r>
            <a:r>
              <a:rPr lang="it-IT" sz="1400" b="1" i="1">
                <a:highlight>
                  <a:srgbClr val="FFFF00"/>
                </a:highlight>
              </a:rPr>
              <a:t>la Vita, la Libertà e la ricerca delle Felicità; </a:t>
            </a:r>
            <a:r>
              <a:rPr lang="it-IT" sz="1400" i="1"/>
              <a:t>allo scopo di garantire questi diritti, sono creati fra gli uomini i Governi, i quali derivano i loro giusti poteri dal consenso dei governati; ogni qual volta una qualsiasi forma di Governo, tende a negare tali fini, è Diritto del Popolo modificarlo o distruggerlo, e </a:t>
            </a:r>
            <a:r>
              <a:rPr lang="it-IT" sz="1400" i="1">
                <a:highlight>
                  <a:srgbClr val="FFFF00"/>
                </a:highlight>
              </a:rPr>
              <a:t>creare un nuovo governo, che ponga le sue fondamenta su tali principi e organizzi i suoi poteri nella forma che al popolo sembri più probabile possa apportare Sicurezza e Felicità”</a:t>
            </a:r>
          </a:p>
          <a:p>
            <a:endParaRPr lang="it-IT" sz="1200"/>
          </a:p>
          <a:p>
            <a:r>
              <a:rPr lang="it-IT" sz="1200"/>
              <a:t>Per inciso ricordiamo che il più grande fisiologo dell’800 - Johannes Müller - ha accolto l’intera parte di Spinoza sui sentimenti nel suo </a:t>
            </a:r>
            <a:r>
              <a:rPr lang="it-IT" sz="1200" i="1"/>
              <a:t>Manuale di fisiologia umana (1833-1840)</a:t>
            </a:r>
            <a:r>
              <a:rPr lang="it-IT" sz="1200"/>
              <a:t>, come analisi insuperabile della realtà degli affetti (Jaspers)</a:t>
            </a:r>
          </a:p>
          <a:p>
            <a:endParaRPr lang="it-IT" sz="1200"/>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707886"/>
          </a:xfrm>
          <a:prstGeom prst="rect">
            <a:avLst/>
          </a:prstGeom>
          <a:solidFill>
            <a:srgbClr val="FFFF00"/>
          </a:solidFill>
        </p:spPr>
        <p:txBody>
          <a:bodyPr wrap="square" rtlCol="0">
            <a:spAutoFit/>
          </a:bodyPr>
          <a:lstStyle/>
          <a:p>
            <a:r>
              <a:rPr lang="it-IT" sz="2000" b="1"/>
              <a:t>6) Perché l’EC di Spinoza unifica corporeità biologico-fisica, la psicologia dei sentimenti e una forma naturalizzata di coscienza del sé (Leib : 1 I sentimenti)</a:t>
            </a:r>
          </a:p>
        </p:txBody>
      </p:sp>
    </p:spTree>
    <p:extLst>
      <p:ext uri="{BB962C8B-B14F-4D97-AF65-F5344CB8AC3E}">
        <p14:creationId xmlns:p14="http://schemas.microsoft.com/office/powerpoint/2010/main" val="26640620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717036"/>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717036"/>
            <a:ext cx="5843239" cy="6340197"/>
          </a:xfrm>
          <a:prstGeom prst="rect">
            <a:avLst/>
          </a:prstGeom>
          <a:noFill/>
        </p:spPr>
        <p:txBody>
          <a:bodyPr wrap="square" rtlCol="0">
            <a:spAutoFit/>
          </a:bodyPr>
          <a:lstStyle/>
          <a:p>
            <a:r>
              <a:rPr lang="it-IT" sz="1400"/>
              <a:t>La nozione di Ümwelt nasce in etologia con Jakob Johann von Uexküll, un naturalista e filosofo estone che visse a cavallo tra Otto e Novecento. Il significato del termine è spesso erroneamente tradotto con “ambiente”. All’interno di un ambiente, infatti, possono vivere e convivere molti, diversi Ümwelt. Come ha immediatamente colto Heidegger, il concetto coniato da von Uexküll si staglia su tutte le altre accezioni di “ambiente”, perché fondato su una caratteristica negativa, la “povertà di mondo”, ovvero l’insieme di tutte le cecità cognitive derivanti da corpi animali biologicamente vincolati dalle loro strutture etologiche. Ogni animale è chiuso all’interno della propria Ümwelt, non può vivere o addirittura interpretare il mondo se non attraverso ciò che il suo corpo biologico può permettergli di selezionare. </a:t>
            </a:r>
          </a:p>
          <a:p>
            <a:endParaRPr lang="it-IT" sz="800"/>
          </a:p>
          <a:p>
            <a:r>
              <a:rPr lang="it-IT" sz="1400"/>
              <a:t>“se ci rendiamo conto del fatto che ogni soggetto è legato ad uno o a più soggetti mediante numerosi cicli funzionali, questo ci pone senz’altro innanzi agli occhi la prima legge fondamentale per lo studio dei mondi soggettivi; legge che può così formularsi: tutti i soggetti animali, dal più semplice al più complesso, sono perfettamente inquadrati nel loro mondo individuale, che sarà semplicissimo per gli animali più semplici, e via via più complicato per le forme più complesse” (von Uexküll, 1936:94, trad.adatt.).</a:t>
            </a:r>
          </a:p>
          <a:p>
            <a:r>
              <a:rPr lang="it-IT" sz="1400" b="1"/>
              <a:t> </a:t>
            </a:r>
            <a:endParaRPr lang="it-IT" sz="800"/>
          </a:p>
          <a:p>
            <a:r>
              <a:rPr lang="it-IT" sz="1400"/>
              <a:t>Nell’etologia moderna, da Lorenz ad oggi, le caratteristiche che vincolano lo sviluppo delle specie animali, costituiscono la sua </a:t>
            </a:r>
            <a:r>
              <a:rPr lang="it-IT" sz="1400" b="1"/>
              <a:t>“specie-specificità” </a:t>
            </a:r>
            <a:r>
              <a:rPr lang="it-IT" sz="1400" b="1">
                <a:hlinkClick r:id="rId3" action="ppaction://hlinksldjump"/>
              </a:rPr>
              <a:t>(slide19) . </a:t>
            </a:r>
            <a:r>
              <a:rPr lang="it-IT" sz="1400"/>
              <a:t>Tuttavia che ci sia un rapporto tra vincoli biologici e vincoli cognitivi è più chiaro in von Uexküll che nell’etologia classica. “Tanti quanti sono gli animali, altrettanti sono i mondi individuali diversi” (id:79). Sembra echeggiare il titolo di un recente saggio del filosofo della mente Daniel Casasanto: </a:t>
            </a:r>
            <a:r>
              <a:rPr lang="it-IT" sz="1400" i="1"/>
              <a:t>Different Bodies, Different Minds:The Body Specificity of Language and Thought</a:t>
            </a:r>
            <a:r>
              <a:rPr lang="it-IT" sz="1400"/>
              <a:t> (2011).</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707886"/>
          </a:xfrm>
          <a:prstGeom prst="rect">
            <a:avLst/>
          </a:prstGeom>
          <a:solidFill>
            <a:srgbClr val="FFFF00"/>
          </a:solidFill>
        </p:spPr>
        <p:txBody>
          <a:bodyPr wrap="square" rtlCol="0">
            <a:spAutoFit/>
          </a:bodyPr>
          <a:lstStyle/>
          <a:p>
            <a:r>
              <a:rPr lang="it-IT" sz="2000" b="1"/>
              <a:t>6) Perché l’EC di Spinoza unifica corporeità biologico-fisica, la psicologia dei sentimenti e una forma naturalizzata di coscienza del sé (4: Ümwelt)</a:t>
            </a:r>
          </a:p>
        </p:txBody>
      </p:sp>
    </p:spTree>
    <p:extLst>
      <p:ext uri="{BB962C8B-B14F-4D97-AF65-F5344CB8AC3E}">
        <p14:creationId xmlns:p14="http://schemas.microsoft.com/office/powerpoint/2010/main" val="3168977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870864"/>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793950"/>
            <a:ext cx="5843239" cy="5016758"/>
          </a:xfrm>
          <a:prstGeom prst="rect">
            <a:avLst/>
          </a:prstGeom>
          <a:noFill/>
        </p:spPr>
        <p:txBody>
          <a:bodyPr wrap="square" rtlCol="0">
            <a:spAutoFit/>
          </a:bodyPr>
          <a:lstStyle/>
          <a:p>
            <a:r>
              <a:rPr lang="it-IT" sz="1600"/>
              <a:t>In Spinoza si unificano le tre idee di corpo della filosofia moderna: </a:t>
            </a:r>
          </a:p>
          <a:p>
            <a:pPr marL="342900" indent="-342900">
              <a:buAutoNum type="arabicParenR"/>
            </a:pPr>
            <a:r>
              <a:rPr lang="it-IT" sz="1600"/>
              <a:t>il </a:t>
            </a:r>
            <a:r>
              <a:rPr lang="it-IT" sz="1600" b="1"/>
              <a:t>Korper</a:t>
            </a:r>
            <a:r>
              <a:rPr lang="it-IT" sz="1600"/>
              <a:t> (Husserl) = dimensione biologico-fisica dei corpi; </a:t>
            </a:r>
          </a:p>
          <a:p>
            <a:pPr marL="342900" indent="-342900">
              <a:buFontTx/>
              <a:buAutoNum type="arabicParenR"/>
            </a:pPr>
            <a:r>
              <a:rPr lang="it-IT" sz="1600"/>
              <a:t>il </a:t>
            </a:r>
            <a:r>
              <a:rPr lang="it-IT" sz="1600" b="1"/>
              <a:t>Leib</a:t>
            </a:r>
            <a:r>
              <a:rPr lang="it-IT" sz="1600"/>
              <a:t> (Husserl / Merleau-Ponty) = dimensione psicologica; </a:t>
            </a:r>
            <a:br>
              <a:rPr lang="it-IT" sz="1600"/>
            </a:br>
            <a:br>
              <a:rPr lang="it-IT" sz="1600"/>
            </a:br>
            <a:br>
              <a:rPr lang="it-IT" sz="1600"/>
            </a:br>
            <a:br>
              <a:rPr lang="it-IT" sz="1600"/>
            </a:br>
            <a:br>
              <a:rPr lang="it-IT" sz="1600"/>
            </a:br>
            <a:r>
              <a:rPr lang="it-IT" sz="1600"/>
              <a:t>(touchant/touché)</a:t>
            </a:r>
          </a:p>
          <a:p>
            <a:pPr marL="342900" indent="-342900">
              <a:buFontTx/>
              <a:buAutoNum type="arabicParenR"/>
            </a:pPr>
            <a:endParaRPr lang="it-IT" sz="1600" b="1"/>
          </a:p>
          <a:p>
            <a:endParaRPr lang="it-IT" sz="1600" b="1"/>
          </a:p>
          <a:p>
            <a:endParaRPr lang="it-IT" sz="1600" b="1"/>
          </a:p>
          <a:p>
            <a:pPr marL="342900" indent="-342900">
              <a:buFontTx/>
              <a:buAutoNum type="arabicParenR"/>
            </a:pPr>
            <a:endParaRPr lang="it-IT" sz="1600" b="1"/>
          </a:p>
          <a:p>
            <a:pPr marL="342900" indent="-342900">
              <a:buFontTx/>
              <a:buAutoNum type="arabicParenR"/>
            </a:pPr>
            <a:endParaRPr lang="it-IT" sz="1600" b="1"/>
          </a:p>
          <a:p>
            <a:pPr marL="342900" indent="-342900">
              <a:buAutoNum type="arabicParenR" startAt="3"/>
            </a:pPr>
            <a:r>
              <a:rPr lang="it-IT" sz="1600" b="1"/>
              <a:t>l’Ümwelt</a:t>
            </a:r>
            <a:r>
              <a:rPr lang="it-IT" sz="1600"/>
              <a:t> (von Uexküll) = etologia sociale-culturale dei corpi</a:t>
            </a:r>
          </a:p>
          <a:p>
            <a:br>
              <a:rPr lang="it-IT" sz="1600"/>
            </a:br>
            <a:br>
              <a:rPr lang="it-IT" sz="1600"/>
            </a:br>
            <a:br>
              <a:rPr lang="it-IT" sz="1600"/>
            </a:br>
            <a:br>
              <a:rPr lang="it-IT" sz="1600"/>
            </a:br>
            <a:r>
              <a:rPr lang="it-IT" sz="1600"/>
              <a:t>    (Interazioni collettive come</a:t>
            </a:r>
            <a:br>
              <a:rPr lang="it-IT" sz="1600"/>
            </a:br>
            <a:r>
              <a:rPr lang="it-IT" sz="1600"/>
              <a:t>      magazzino di cecità cognitive)</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707886"/>
          </a:xfrm>
          <a:prstGeom prst="rect">
            <a:avLst/>
          </a:prstGeom>
          <a:solidFill>
            <a:srgbClr val="FFFF00"/>
          </a:solidFill>
        </p:spPr>
        <p:txBody>
          <a:bodyPr wrap="square" rtlCol="0">
            <a:spAutoFit/>
          </a:bodyPr>
          <a:lstStyle/>
          <a:p>
            <a:r>
              <a:rPr lang="it-IT" sz="2000" b="1"/>
              <a:t>6) Perché l’EC di Spinoza unifica corporeità biologico-fisica, la psicologia dei sentimenti e una forma naturalizzata di coscienza del sé (1: Schema generale)</a:t>
            </a:r>
          </a:p>
        </p:txBody>
      </p:sp>
      <p:pic>
        <p:nvPicPr>
          <p:cNvPr id="7" name="Immagine 6">
            <a:extLst>
              <a:ext uri="{FF2B5EF4-FFF2-40B4-BE49-F238E27FC236}">
                <a16:creationId xmlns:a16="http://schemas.microsoft.com/office/drawing/2014/main" id="{73225292-853F-214A-91EC-B0D716FC3980}"/>
              </a:ext>
            </a:extLst>
          </p:cNvPr>
          <p:cNvPicPr>
            <a:picLocks noChangeAspect="1"/>
          </p:cNvPicPr>
          <p:nvPr/>
        </p:nvPicPr>
        <p:blipFill>
          <a:blip r:embed="rId3"/>
          <a:stretch>
            <a:fillRect/>
          </a:stretch>
        </p:blipFill>
        <p:spPr>
          <a:xfrm>
            <a:off x="2691475" y="1619259"/>
            <a:ext cx="2797433" cy="2147219"/>
          </a:xfrm>
          <a:prstGeom prst="rect">
            <a:avLst/>
          </a:prstGeom>
        </p:spPr>
      </p:pic>
      <p:pic>
        <p:nvPicPr>
          <p:cNvPr id="10" name="Immagine 9">
            <a:extLst>
              <a:ext uri="{FF2B5EF4-FFF2-40B4-BE49-F238E27FC236}">
                <a16:creationId xmlns:a16="http://schemas.microsoft.com/office/drawing/2014/main" id="{6ED237EB-CA65-6C46-BA93-F1EF1A5BD7B2}"/>
              </a:ext>
            </a:extLst>
          </p:cNvPr>
          <p:cNvPicPr>
            <a:picLocks noChangeAspect="1"/>
          </p:cNvPicPr>
          <p:nvPr/>
        </p:nvPicPr>
        <p:blipFill>
          <a:blip r:embed="rId4"/>
          <a:stretch>
            <a:fillRect/>
          </a:stretch>
        </p:blipFill>
        <p:spPr>
          <a:xfrm>
            <a:off x="3125886" y="4316042"/>
            <a:ext cx="2363022" cy="2147220"/>
          </a:xfrm>
          <a:prstGeom prst="rect">
            <a:avLst/>
          </a:prstGeom>
        </p:spPr>
      </p:pic>
    </p:spTree>
    <p:extLst>
      <p:ext uri="{BB962C8B-B14F-4D97-AF65-F5344CB8AC3E}">
        <p14:creationId xmlns:p14="http://schemas.microsoft.com/office/powerpoint/2010/main" val="38993354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793950"/>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793950"/>
            <a:ext cx="5843239" cy="1569660"/>
          </a:xfrm>
          <a:prstGeom prst="rect">
            <a:avLst/>
          </a:prstGeom>
          <a:noFill/>
        </p:spPr>
        <p:txBody>
          <a:bodyPr wrap="square" rtlCol="0">
            <a:spAutoFit/>
          </a:bodyPr>
          <a:lstStyle/>
          <a:p>
            <a:r>
              <a:rPr lang="it-IT" sz="1600"/>
              <a:t>In Spinoza si unificano le tre idee di corpo della filosofia moderna: </a:t>
            </a:r>
          </a:p>
          <a:p>
            <a:endParaRPr lang="it-IT" sz="1600"/>
          </a:p>
          <a:p>
            <a:pPr marL="342900" indent="-342900">
              <a:buAutoNum type="arabicParenR"/>
            </a:pPr>
            <a:r>
              <a:rPr lang="it-IT" sz="1600"/>
              <a:t>il </a:t>
            </a:r>
            <a:r>
              <a:rPr lang="it-IT" sz="1600" b="1"/>
              <a:t>Korper</a:t>
            </a:r>
            <a:r>
              <a:rPr lang="it-IT" sz="1600"/>
              <a:t> = Biologia, Evoluzionismo, Neuroscienze;</a:t>
            </a:r>
          </a:p>
          <a:p>
            <a:pPr marL="342900" indent="-342900">
              <a:buAutoNum type="arabicParenR"/>
            </a:pPr>
            <a:r>
              <a:rPr lang="it-IT" sz="1600"/>
              <a:t> il </a:t>
            </a:r>
            <a:r>
              <a:rPr lang="it-IT" sz="1600" b="1"/>
              <a:t>Leib</a:t>
            </a:r>
            <a:r>
              <a:rPr lang="it-IT" sz="1600"/>
              <a:t> = Neuropsicologia, Neofenomenologia; Psicologia;</a:t>
            </a:r>
          </a:p>
          <a:p>
            <a:pPr marL="342900" indent="-342900">
              <a:buAutoNum type="arabicParenR"/>
            </a:pPr>
            <a:r>
              <a:rPr lang="it-IT" sz="1600"/>
              <a:t> l</a:t>
            </a:r>
            <a:r>
              <a:rPr lang="it-IT" sz="1600" b="1"/>
              <a:t>’Ümwelt</a:t>
            </a:r>
            <a:r>
              <a:rPr lang="it-IT" sz="1600"/>
              <a:t> (von Uexküll) = Etologia sociale; Sociobiologia ; Neuroscienze sociali e affettive.</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707886"/>
          </a:xfrm>
          <a:prstGeom prst="rect">
            <a:avLst/>
          </a:prstGeom>
          <a:solidFill>
            <a:srgbClr val="FFFF00"/>
          </a:solidFill>
        </p:spPr>
        <p:txBody>
          <a:bodyPr wrap="square" rtlCol="0">
            <a:spAutoFit/>
          </a:bodyPr>
          <a:lstStyle/>
          <a:p>
            <a:r>
              <a:rPr lang="it-IT" sz="2000" b="1"/>
              <a:t>6) Perché l’EC di Spinoza unifica corporeità biologico-fisica, la psicologia dei sentimenti e una forma naturalizzata di coscienza del sé (2: Schema generale)</a:t>
            </a:r>
          </a:p>
        </p:txBody>
      </p:sp>
      <p:pic>
        <p:nvPicPr>
          <p:cNvPr id="6" name="Immagine 5">
            <a:extLst>
              <a:ext uri="{FF2B5EF4-FFF2-40B4-BE49-F238E27FC236}">
                <a16:creationId xmlns:a16="http://schemas.microsoft.com/office/drawing/2014/main" id="{A4167D85-B25D-2C4E-AAB9-B8C1EC722889}"/>
              </a:ext>
            </a:extLst>
          </p:cNvPr>
          <p:cNvPicPr/>
          <p:nvPr/>
        </p:nvPicPr>
        <p:blipFill rotWithShape="1">
          <a:blip r:embed="rId3"/>
          <a:srcRect l="14218" r="14567"/>
          <a:stretch/>
        </p:blipFill>
        <p:spPr bwMode="auto">
          <a:xfrm>
            <a:off x="1128364" y="2561946"/>
            <a:ext cx="4072354" cy="3685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19253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4EFE2D5-AD8F-4C41-AD66-71AABE628EA1}"/>
              </a:ext>
            </a:extLst>
          </p:cNvPr>
          <p:cNvSpPr/>
          <p:nvPr/>
        </p:nvSpPr>
        <p:spPr>
          <a:xfrm>
            <a:off x="0" y="673177"/>
            <a:ext cx="9183269" cy="5262979"/>
          </a:xfrm>
          <a:prstGeom prst="rect">
            <a:avLst/>
          </a:prstGeom>
        </p:spPr>
        <p:txBody>
          <a:bodyPr wrap="square">
            <a:spAutoFit/>
          </a:bodyPr>
          <a:lstStyle/>
          <a:p>
            <a:pPr algn="ctr"/>
            <a:r>
              <a:rPr lang="it-IT" sz="4800" b="1"/>
              <a:t> (7)</a:t>
            </a:r>
          </a:p>
          <a:p>
            <a:pPr algn="ctr"/>
            <a:r>
              <a:rPr lang="it-IT" sz="4800" b="1"/>
              <a:t>Perché , diversamente dall’EC contemporanea, Spinoza</a:t>
            </a:r>
          </a:p>
          <a:p>
            <a:pPr algn="ctr"/>
            <a:r>
              <a:rPr lang="it-IT" sz="4800" b="1"/>
              <a:t>dimostra che la mente incarnata degli animali umani</a:t>
            </a:r>
          </a:p>
          <a:p>
            <a:pPr algn="ctr"/>
            <a:r>
              <a:rPr lang="it-IT" sz="4800" b="1"/>
              <a:t> non può fare a meno della </a:t>
            </a:r>
            <a:r>
              <a:rPr lang="it-IT" sz="4800" b="1" i="1"/>
              <a:t>rappresentazione</a:t>
            </a:r>
            <a:r>
              <a:rPr lang="it-IT" sz="4800" b="1"/>
              <a:t> </a:t>
            </a:r>
            <a:endParaRPr lang="it-IT" sz="4800"/>
          </a:p>
        </p:txBody>
      </p:sp>
    </p:spTree>
    <p:extLst>
      <p:ext uri="{BB962C8B-B14F-4D97-AF65-F5344CB8AC3E}">
        <p14:creationId xmlns:p14="http://schemas.microsoft.com/office/powerpoint/2010/main" val="42436415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407322"/>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30544" y="407322"/>
            <a:ext cx="5843239" cy="584775"/>
          </a:xfrm>
          <a:prstGeom prst="rect">
            <a:avLst/>
          </a:prstGeom>
          <a:noFill/>
        </p:spPr>
        <p:txBody>
          <a:bodyPr wrap="square" rtlCol="0">
            <a:spAutoFit/>
          </a:bodyPr>
          <a:lstStyle/>
          <a:p>
            <a:r>
              <a:rPr lang="it-IT" sz="1600" spc="-20"/>
              <a:t>Perché Spinoza, diversamente dall’EC, dimostra che una teoria della mente non può fare a meno della </a:t>
            </a:r>
            <a:r>
              <a:rPr lang="it-IT" sz="1600" b="1" spc="-20"/>
              <a:t>rappresentazione</a:t>
            </a:r>
            <a:r>
              <a:rPr lang="it-IT" sz="1600" spc="-20"/>
              <a:t> </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338554"/>
          </a:xfrm>
          <a:prstGeom prst="rect">
            <a:avLst/>
          </a:prstGeom>
          <a:solidFill>
            <a:srgbClr val="FFFF00"/>
          </a:solidFill>
        </p:spPr>
        <p:txBody>
          <a:bodyPr wrap="square" rtlCol="0">
            <a:spAutoFit/>
          </a:bodyPr>
          <a:lstStyle/>
          <a:p>
            <a:r>
              <a:rPr lang="it-IT" sz="1600" b="1"/>
              <a:t>7) Perché </a:t>
            </a:r>
            <a:r>
              <a:rPr lang="it-IT" sz="1600" spc="-20"/>
              <a:t>, diversamente dall’EC, dimostra che l’EC non può fare a meno della </a:t>
            </a:r>
            <a:r>
              <a:rPr lang="it-IT" sz="1600" b="1" spc="-20"/>
              <a:t>rappresentazione</a:t>
            </a:r>
            <a:r>
              <a:rPr lang="it-IT" sz="1600" spc="-20"/>
              <a:t> </a:t>
            </a:r>
            <a:endParaRPr lang="it-IT" sz="1600" b="1"/>
          </a:p>
        </p:txBody>
      </p:sp>
    </p:spTree>
    <p:extLst>
      <p:ext uri="{BB962C8B-B14F-4D97-AF65-F5344CB8AC3E}">
        <p14:creationId xmlns:p14="http://schemas.microsoft.com/office/powerpoint/2010/main" val="38863429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4EFE2D5-AD8F-4C41-AD66-71AABE628EA1}"/>
              </a:ext>
            </a:extLst>
          </p:cNvPr>
          <p:cNvSpPr/>
          <p:nvPr/>
        </p:nvSpPr>
        <p:spPr>
          <a:xfrm>
            <a:off x="0" y="824642"/>
            <a:ext cx="9183269" cy="4524315"/>
          </a:xfrm>
          <a:prstGeom prst="rect">
            <a:avLst/>
          </a:prstGeom>
        </p:spPr>
        <p:txBody>
          <a:bodyPr wrap="square">
            <a:spAutoFit/>
          </a:bodyPr>
          <a:lstStyle/>
          <a:p>
            <a:pPr algn="ctr"/>
            <a:r>
              <a:rPr lang="it-IT" sz="4800" b="1"/>
              <a:t> (8)</a:t>
            </a:r>
          </a:p>
          <a:p>
            <a:pPr algn="ctr"/>
            <a:r>
              <a:rPr lang="it-IT" sz="4800" b="1"/>
              <a:t>Perchè con Spinoza </a:t>
            </a:r>
          </a:p>
          <a:p>
            <a:pPr algn="ctr"/>
            <a:r>
              <a:rPr lang="it-IT" sz="4800" b="1"/>
              <a:t>si spiegano bene tutte le </a:t>
            </a:r>
          </a:p>
          <a:p>
            <a:pPr algn="ctr"/>
            <a:r>
              <a:rPr lang="it-IT" sz="4800" b="1"/>
              <a:t>forme patologiche del BIID</a:t>
            </a:r>
          </a:p>
          <a:p>
            <a:pPr algn="ctr"/>
            <a:r>
              <a:rPr lang="it-IT" sz="4800" b="1"/>
              <a:t>(Body Integrity </a:t>
            </a:r>
          </a:p>
          <a:p>
            <a:pPr algn="ctr"/>
            <a:r>
              <a:rPr lang="it-IT" sz="4800" b="1"/>
              <a:t>Identity Disorder)</a:t>
            </a:r>
            <a:endParaRPr lang="it-IT" sz="4800"/>
          </a:p>
        </p:txBody>
      </p:sp>
    </p:spTree>
    <p:extLst>
      <p:ext uri="{BB962C8B-B14F-4D97-AF65-F5344CB8AC3E}">
        <p14:creationId xmlns:p14="http://schemas.microsoft.com/office/powerpoint/2010/main" val="13843735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547942"/>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547942"/>
            <a:ext cx="5843239" cy="338554"/>
          </a:xfrm>
          <a:prstGeom prst="rect">
            <a:avLst/>
          </a:prstGeom>
          <a:noFill/>
        </p:spPr>
        <p:txBody>
          <a:bodyPr wrap="square" rtlCol="0">
            <a:spAutoFit/>
          </a:bodyPr>
          <a:lstStyle/>
          <a:p>
            <a:r>
              <a:rPr lang="it-IT" sz="1600"/>
              <a:t>Perchè con Spinoza si spiegano bene tutte </a:t>
            </a:r>
            <a:r>
              <a:rPr lang="it-IT" sz="1600" b="1"/>
              <a:t>le patologie BIID</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7"/>
            <a:ext cx="9144000" cy="432000"/>
          </a:xfrm>
          <a:prstGeom prst="rect">
            <a:avLst/>
          </a:prstGeom>
          <a:solidFill>
            <a:srgbClr val="FFFF00"/>
          </a:solidFill>
        </p:spPr>
        <p:txBody>
          <a:bodyPr wrap="square" rtlCol="0">
            <a:spAutoFit/>
          </a:bodyPr>
          <a:lstStyle/>
          <a:p>
            <a:r>
              <a:rPr lang="it-IT" sz="2400" b="1"/>
              <a:t>8) </a:t>
            </a:r>
            <a:r>
              <a:rPr lang="it-IT" sz="2400"/>
              <a:t>Perchè con Spinoza si spiegano bene tutte </a:t>
            </a:r>
            <a:r>
              <a:rPr lang="it-IT" sz="2400" b="1"/>
              <a:t>le patologie BIID</a:t>
            </a:r>
          </a:p>
          <a:p>
            <a:endParaRPr lang="it-IT" sz="2400" b="1"/>
          </a:p>
        </p:txBody>
      </p:sp>
    </p:spTree>
    <p:extLst>
      <p:ext uri="{BB962C8B-B14F-4D97-AF65-F5344CB8AC3E}">
        <p14:creationId xmlns:p14="http://schemas.microsoft.com/office/powerpoint/2010/main" val="4022534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E57DAC51-F111-AC4F-87E7-D4F2421A51A3}"/>
              </a:ext>
            </a:extLst>
          </p:cNvPr>
          <p:cNvSpPr txBox="1"/>
          <p:nvPr/>
        </p:nvSpPr>
        <p:spPr>
          <a:xfrm>
            <a:off x="0" y="0"/>
            <a:ext cx="9144000" cy="6986528"/>
          </a:xfrm>
          <a:prstGeom prst="rect">
            <a:avLst/>
          </a:prstGeom>
          <a:noFill/>
        </p:spPr>
        <p:txBody>
          <a:bodyPr wrap="square" rtlCol="0">
            <a:spAutoFit/>
          </a:bodyPr>
          <a:lstStyle/>
          <a:p>
            <a:r>
              <a:rPr lang="it-IT" sz="1600" b="1"/>
              <a:t>AA. 2019-20 : PROGRAMMA DI “FILOSOFIA DELLA MENTE” DA 12 CFU (L-24 e L-19-20)</a:t>
            </a:r>
            <a:endParaRPr lang="it-IT" sz="1600"/>
          </a:p>
          <a:p>
            <a:r>
              <a:rPr lang="it-IT" sz="1600" b="1"/>
              <a:t> Titolo del corso: Naturalismo e filosofia antropocentrica della mente: il caso Spinoza</a:t>
            </a:r>
          </a:p>
          <a:p>
            <a:endParaRPr lang="it-IT" sz="1600"/>
          </a:p>
          <a:p>
            <a:r>
              <a:rPr lang="it-IT" sz="1600" b="1"/>
              <a:t> Parte Generale:</a:t>
            </a:r>
            <a:endParaRPr lang="it-IT" sz="1600"/>
          </a:p>
          <a:p>
            <a:pPr marL="342900" lvl="0" indent="-342900">
              <a:buAutoNum type="arabicParenR"/>
            </a:pPr>
            <a:r>
              <a:rPr lang="it-IT" sz="1600" b="1"/>
              <a:t>Silvano Zipoli Caiani, </a:t>
            </a:r>
            <a:r>
              <a:rPr lang="it-IT" sz="1600" b="1" i="1"/>
              <a:t>Corporeità e cognizione. La filosofia della mente incorporata</a:t>
            </a:r>
            <a:r>
              <a:rPr lang="it-IT" sz="1600" b="1"/>
              <a:t>  </a:t>
            </a:r>
            <a:br>
              <a:rPr lang="it-IT" sz="1600" b="1"/>
            </a:br>
            <a:r>
              <a:rPr lang="it-IT" sz="1600"/>
              <a:t>– Le Monnier Università-Mondadori Education Firenze (si consiglia il Formato Kindle </a:t>
            </a:r>
            <a:br>
              <a:rPr lang="it-IT" sz="1600"/>
            </a:br>
            <a:r>
              <a:rPr lang="it-IT" sz="1600"/>
              <a:t>che può essere subito disponibile senza uscire di casa).</a:t>
            </a:r>
            <a:br>
              <a:rPr lang="it-IT" sz="1600"/>
            </a:br>
            <a:endParaRPr lang="it-IT" sz="1600"/>
          </a:p>
          <a:p>
            <a:pPr lvl="0"/>
            <a:r>
              <a:rPr lang="it-IT" sz="1600" b="1"/>
              <a:t>2) Fausto Caruana, Anna Borghi</a:t>
            </a:r>
            <a:r>
              <a:rPr lang="it-IT" sz="1600" b="1" i="1"/>
              <a:t>, Il cervello in azione: Introduzione alle nuove scienze della mente</a:t>
            </a:r>
            <a:r>
              <a:rPr lang="it-IT" sz="1600"/>
              <a:t> (Universale paperbacks Il Mulino) Disponibile anche in Formato Kindle.</a:t>
            </a:r>
            <a:br>
              <a:rPr lang="it-IT" sz="1600"/>
            </a:br>
            <a:endParaRPr lang="it-IT" sz="1600"/>
          </a:p>
          <a:p>
            <a:pPr lvl="0"/>
            <a:r>
              <a:rPr lang="it-IT" sz="1600" b="1" strike="sngStrike"/>
              <a:t>3) Massimiliano Palmiero, Maria Cristina Borsellino</a:t>
            </a:r>
            <a:r>
              <a:rPr lang="it-IT" sz="1600" b="1" i="1" strike="sngStrike"/>
              <a:t>, Embodied cognition. Comprendere la mente incarnata</a:t>
            </a:r>
            <a:r>
              <a:rPr lang="it-IT" sz="1600" strike="sngStrike"/>
              <a:t> (Aras Edizioni)</a:t>
            </a:r>
            <a:br>
              <a:rPr lang="it-IT" sz="1600"/>
            </a:br>
            <a:endParaRPr lang="it-IT" sz="1600"/>
          </a:p>
          <a:p>
            <a:r>
              <a:rPr lang="it-IT" sz="1600" b="1"/>
              <a:t>Parte Monografica:</a:t>
            </a:r>
            <a:endParaRPr lang="it-IT" sz="1600"/>
          </a:p>
          <a:p>
            <a:pPr lvl="0"/>
            <a:r>
              <a:rPr lang="it-IT" sz="1600" b="1"/>
              <a:t>Antonio Damasio, </a:t>
            </a:r>
            <a:r>
              <a:rPr lang="it-IT" sz="1600" b="1" i="1"/>
              <a:t>Alla ricerca di Spinoza: Emozioni sentimenti e cervello</a:t>
            </a:r>
            <a:r>
              <a:rPr lang="it-IT" sz="1600" i="1"/>
              <a:t>,</a:t>
            </a:r>
            <a:r>
              <a:rPr lang="it-IT" sz="1600"/>
              <a:t> Adelphi</a:t>
            </a:r>
          </a:p>
          <a:p>
            <a:pPr lvl="0"/>
            <a:r>
              <a:rPr lang="it-IT" sz="1600" b="1" strike="sngStrike"/>
              <a:t>Gilles Deleuze, </a:t>
            </a:r>
            <a:r>
              <a:rPr lang="it-IT" sz="1600" b="1" i="1" strike="sngStrike"/>
              <a:t>Cosa può un corpo? Lezioni su Spinoza</a:t>
            </a:r>
            <a:r>
              <a:rPr lang="it-IT" sz="1600" b="1" strike="sngStrike"/>
              <a:t>, </a:t>
            </a:r>
            <a:r>
              <a:rPr lang="it-IT" sz="1600" strike="sngStrike"/>
              <a:t>Edizione Ombre Corte</a:t>
            </a:r>
          </a:p>
          <a:p>
            <a:pPr lvl="0"/>
            <a:r>
              <a:rPr lang="it-IT" sz="1600" b="1"/>
              <a:t>Antonio Pennisi, </a:t>
            </a:r>
            <a:r>
              <a:rPr lang="it-IT" sz="1600" b="1" i="1"/>
              <a:t>Che ne sarà dei corpi. Spinoza e l’Embodied Cognition,</a:t>
            </a:r>
            <a:r>
              <a:rPr lang="it-IT" sz="1600" b="1"/>
              <a:t> </a:t>
            </a:r>
            <a:r>
              <a:rPr lang="it-IT" sz="1600"/>
              <a:t>Il Mulino, Bologna, </a:t>
            </a:r>
          </a:p>
          <a:p>
            <a:pPr lvl="0"/>
            <a:r>
              <a:rPr lang="it-IT" sz="1600"/>
              <a:t>Collana “Saggi del Mulino”, in corso di stampa per il 2019</a:t>
            </a:r>
          </a:p>
          <a:p>
            <a:pPr lvl="0"/>
            <a:endParaRPr lang="it-IT" sz="1600"/>
          </a:p>
          <a:p>
            <a:r>
              <a:rPr lang="it-IT" sz="1600" b="1" spc="-50"/>
              <a:t>Se il libro non dovesse uscire in tempo </a:t>
            </a:r>
            <a:r>
              <a:rPr lang="it-IT" sz="1600" spc="-50"/>
              <a:t>sostituirlo con gli </a:t>
            </a:r>
            <a:r>
              <a:rPr lang="it-IT" sz="1600" b="1" i="1" spc="-50"/>
              <a:t>Appunti delle lezioni</a:t>
            </a:r>
            <a:r>
              <a:rPr lang="it-IT" sz="1600" b="1" spc="-50"/>
              <a:t> </a:t>
            </a:r>
            <a:r>
              <a:rPr lang="it-IT" sz="1600" spc="-50"/>
              <a:t>e i seguenti saggi: </a:t>
            </a:r>
          </a:p>
          <a:p>
            <a:pPr lvl="0"/>
            <a:r>
              <a:rPr lang="en-US" sz="1600" b="1" i="1"/>
              <a:t>- Dimensions of the bodily creativity. For an extended theory of performativity </a:t>
            </a:r>
            <a:r>
              <a:rPr lang="en-US" sz="1600" i="1"/>
              <a:t>,</a:t>
            </a:r>
            <a:r>
              <a:rPr lang="en-US" sz="1600"/>
              <a:t> in Pennisi-Falzone, </a:t>
            </a:r>
            <a:r>
              <a:rPr lang="en-US" sz="1600" i="1"/>
              <a:t>Cognitive Dimensions of performativity. Interdisciplinary approaches to the extended theory of the bodily</a:t>
            </a:r>
            <a:r>
              <a:rPr lang="en-US" sz="1600"/>
              <a:t>, Springer, 2019, pp. 9-42</a:t>
            </a:r>
            <a:endParaRPr lang="it-IT" sz="1600"/>
          </a:p>
          <a:p>
            <a:pPr lvl="0"/>
            <a:r>
              <a:rPr lang="it-IT" sz="1600" i="1"/>
              <a:t>- </a:t>
            </a:r>
            <a:r>
              <a:rPr lang="it-IT" sz="1600" b="1" i="1"/>
              <a:t>Cosa può un corpo. Spinoza e l’Embodied Cognition,</a:t>
            </a:r>
            <a:r>
              <a:rPr lang="it-IT" sz="1600"/>
              <a:t> "Bollettino del CSFLS", 28, 2017, Palermo pp. 237-64.</a:t>
            </a:r>
          </a:p>
          <a:p>
            <a:pPr lvl="0"/>
            <a:r>
              <a:rPr lang="it-IT" sz="1600" i="1"/>
              <a:t>- </a:t>
            </a:r>
            <a:r>
              <a:rPr lang="it-IT" sz="1600" b="1" i="1"/>
              <a:t>Spinoza, Darwin e Nietzsche: l’etica come etologia dei corpi o biopolitica</a:t>
            </a:r>
            <a:r>
              <a:rPr lang="it-IT" sz="1600" i="1"/>
              <a:t>,</a:t>
            </a:r>
            <a:r>
              <a:rPr lang="it-IT" sz="1600"/>
              <a:t> in F. Aqueci - L.Formigari, Laicità e diritti. Scritti in onore di Demetrio Neri,  Roma, Aracne, 2018, pp. 61-87.</a:t>
            </a:r>
          </a:p>
          <a:p>
            <a:pPr algn="ctr"/>
            <a:endParaRPr lang="it-IT" sz="1600"/>
          </a:p>
        </p:txBody>
      </p:sp>
      <p:sp>
        <p:nvSpPr>
          <p:cNvPr id="2" name="Rettangolo 1">
            <a:extLst>
              <a:ext uri="{FF2B5EF4-FFF2-40B4-BE49-F238E27FC236}">
                <a16:creationId xmlns:a16="http://schemas.microsoft.com/office/drawing/2014/main" id="{7F54598F-91C4-6A48-9C92-2B6C0F935275}"/>
              </a:ext>
            </a:extLst>
          </p:cNvPr>
          <p:cNvSpPr/>
          <p:nvPr/>
        </p:nvSpPr>
        <p:spPr>
          <a:xfrm>
            <a:off x="7799695" y="-177257"/>
            <a:ext cx="1344305" cy="1754326"/>
          </a:xfrm>
          <a:prstGeom prst="rect">
            <a:avLst/>
          </a:prstGeom>
          <a:noFill/>
        </p:spPr>
        <p:txBody>
          <a:bodyPr wrap="square" lIns="91440" tIns="45720" rIns="91440" bIns="45720">
            <a:spAutoFit/>
          </a:bodyPr>
          <a:lstStyle/>
          <a:p>
            <a:pPr algn="ctr"/>
            <a:r>
              <a:rPr lang="it-IT" sz="5400" b="1" cap="none" spc="0">
                <a:ln w="22225">
                  <a:solidFill>
                    <a:schemeClr val="accent2"/>
                  </a:solidFill>
                  <a:prstDash val="solid"/>
                </a:ln>
                <a:solidFill>
                  <a:schemeClr val="accent2">
                    <a:lumMod val="40000"/>
                    <a:lumOff val="60000"/>
                  </a:schemeClr>
                </a:solidFill>
                <a:effectLst/>
              </a:rPr>
              <a:t>9 cfu</a:t>
            </a:r>
          </a:p>
        </p:txBody>
      </p:sp>
    </p:spTree>
    <p:extLst>
      <p:ext uri="{BB962C8B-B14F-4D97-AF65-F5344CB8AC3E}">
        <p14:creationId xmlns:p14="http://schemas.microsoft.com/office/powerpoint/2010/main" val="31304532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4EFE2D5-AD8F-4C41-AD66-71AABE628EA1}"/>
              </a:ext>
            </a:extLst>
          </p:cNvPr>
          <p:cNvSpPr/>
          <p:nvPr/>
        </p:nvSpPr>
        <p:spPr>
          <a:xfrm>
            <a:off x="1613833" y="1687272"/>
            <a:ext cx="5998758" cy="2554545"/>
          </a:xfrm>
          <a:prstGeom prst="rect">
            <a:avLst/>
          </a:prstGeom>
        </p:spPr>
        <p:txBody>
          <a:bodyPr wrap="square">
            <a:spAutoFit/>
          </a:bodyPr>
          <a:lstStyle/>
          <a:p>
            <a:pPr algn="ctr"/>
            <a:r>
              <a:rPr lang="it-IT" sz="8000" b="1"/>
              <a:t> Vita</a:t>
            </a:r>
          </a:p>
          <a:p>
            <a:pPr algn="ctr"/>
            <a:r>
              <a:rPr lang="it-IT" sz="8000" b="1"/>
              <a:t>di un eretico </a:t>
            </a:r>
          </a:p>
        </p:txBody>
      </p:sp>
    </p:spTree>
    <p:extLst>
      <p:ext uri="{BB962C8B-B14F-4D97-AF65-F5344CB8AC3E}">
        <p14:creationId xmlns:p14="http://schemas.microsoft.com/office/powerpoint/2010/main" val="25367059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48764" y="51697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455646"/>
            <a:ext cx="5748764" cy="6494085"/>
          </a:xfrm>
          <a:prstGeom prst="rect">
            <a:avLst/>
          </a:prstGeom>
          <a:noFill/>
        </p:spPr>
        <p:txBody>
          <a:bodyPr wrap="square" rtlCol="0">
            <a:spAutoFit/>
          </a:bodyPr>
          <a:lstStyle/>
          <a:p>
            <a:pPr marL="285750" indent="-285750">
              <a:buFont typeface="Arial" panose="020B0604020202020204" pitchFamily="34" charset="0"/>
              <a:buChar char="•"/>
            </a:pPr>
            <a:r>
              <a:rPr lang="it-IT" sz="1600"/>
              <a:t>A detta di tutti i suoi principali biografi Baruch (nome latino Benedictus) de Spinoza (</a:t>
            </a:r>
            <a:r>
              <a:rPr lang="it-IT" sz="1600" b="1"/>
              <a:t>1632-77</a:t>
            </a:r>
            <a:r>
              <a:rPr lang="it-IT" sz="1600"/>
              <a:t>), figlio di un commerciante della comunità ebraica portoghese di Amsterdam, era un uomo riservato e schivo. Per quel poco che sappiamo della sua vita giovanile, egli </a:t>
            </a:r>
            <a:r>
              <a:rPr lang="it-IT" sz="1600" b="1"/>
              <a:t>fu un bravo studente della scuola ebraico-portoghese</a:t>
            </a:r>
            <a:r>
              <a:rPr lang="it-IT" sz="1600"/>
              <a:t> dove imparò la lingua ebraica e l’esegesi delle Sacre Scritture, </a:t>
            </a:r>
            <a:r>
              <a:rPr lang="it-IT" sz="1600" b="1"/>
              <a:t>per uscirne a tredici anni </a:t>
            </a:r>
            <a:r>
              <a:rPr lang="it-IT" sz="1600"/>
              <a:t>già pieno di dubbi sull’ortodossia religiosa avendo, probabilmente, assistito al rito del “perdono” dell’eretico Uriel Da Costa, consistente in una dolorosa, umiliante e pubblica flagellazione che lo impressionò moltissimo.</a:t>
            </a:r>
          </a:p>
          <a:p>
            <a:pPr marL="285750" indent="-285750">
              <a:buFont typeface="Arial" panose="020B0604020202020204" pitchFamily="34" charset="0"/>
              <a:buChar char="•"/>
            </a:pPr>
            <a:r>
              <a:rPr lang="it-IT" sz="1600"/>
              <a:t>Baruch appare ai più come un ragazzo pacifico e naturalmente incline alla prudenza e alla moderazione. Mangiava e beveva pochissimo. Non sembra che siano mai esistite donne nella sua vita. Era uno degli studenti più bravi della sua scuola.</a:t>
            </a:r>
          </a:p>
          <a:p>
            <a:pPr marL="285750" indent="-285750">
              <a:buFont typeface="Arial" panose="020B0604020202020204" pitchFamily="34" charset="0"/>
              <a:buChar char="•"/>
            </a:pPr>
            <a:r>
              <a:rPr lang="it-IT" sz="1600"/>
              <a:t>La caratteristica della sua personalità è la riservatezza e il raccoglimento. Non fu un grande viaggiatore. Trascorse la sua esistenza fra Amsterdam e l'Aia senza mai uscire dal mondo sociale e culturale dei Paesi Bassi.</a:t>
            </a:r>
          </a:p>
          <a:p>
            <a:pPr marL="285750" indent="-285750">
              <a:buFont typeface="Arial" panose="020B0604020202020204" pitchFamily="34" charset="0"/>
              <a:buChar char="•"/>
            </a:pPr>
            <a:r>
              <a:rPr lang="it-IT" sz="1600"/>
              <a:t>Vise la vita tranquilla e metodica di un pensatore solitario che sviluppa le sue idee nel silenzio e le comunica ad un piccolo numero di amici (…) Non la notorietà, l'essere circondato dall’ammirazione dei «followers» gli importa, ma il mantenere la sua dottrina nell’ambito di  un continua ricerca della verità.</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Vita di Spinoza</a:t>
            </a:r>
          </a:p>
        </p:txBody>
      </p:sp>
    </p:spTree>
    <p:extLst>
      <p:ext uri="{BB962C8B-B14F-4D97-AF65-F5344CB8AC3E}">
        <p14:creationId xmlns:p14="http://schemas.microsoft.com/office/powerpoint/2010/main" val="40849228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48764" y="51697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549323"/>
            <a:ext cx="5748764" cy="5847755"/>
          </a:xfrm>
          <a:prstGeom prst="rect">
            <a:avLst/>
          </a:prstGeom>
          <a:noFill/>
        </p:spPr>
        <p:txBody>
          <a:bodyPr wrap="square" rtlCol="0">
            <a:spAutoFit/>
          </a:bodyPr>
          <a:lstStyle/>
          <a:p>
            <a:pPr marL="285750" indent="-285750">
              <a:buFont typeface="Arial" panose="020B0604020202020204" pitchFamily="34" charset="0"/>
              <a:buChar char="•"/>
            </a:pPr>
            <a:r>
              <a:rPr lang="it-IT" sz="1700"/>
              <a:t>Il giovane Spinoza visse, tuttavia, </a:t>
            </a:r>
            <a:r>
              <a:rPr lang="it-IT" sz="1700" b="1"/>
              <a:t>nell’epoca della grande stagione filosofica in cui operarono Galilei, Cartesio, Hobbes, Gassendi, Leibniz</a:t>
            </a:r>
            <a:r>
              <a:rPr lang="it-IT" sz="1700"/>
              <a:t> e tanti altri fondatori del razionalismo moderno. Ben presto, sotto la guida di maestri umanisti molto attenti alle prospettive naturalistiche – soprattutto Franciscus Van den Enden – divenne anche lui un vero filosofo, creatore di un organico sistema di riflessioni: sulla metafisica, la scienza, l’etica, la politica, la religione.</a:t>
            </a:r>
          </a:p>
          <a:p>
            <a:pPr marL="285750" indent="-285750">
              <a:buFont typeface="Arial" panose="020B0604020202020204" pitchFamily="34" charset="0"/>
              <a:buChar char="•"/>
            </a:pPr>
            <a:r>
              <a:rPr lang="it-IT" sz="1700" b="1"/>
              <a:t>Non volle tuttavia accogliere la proposta di insegnare Filosofia presso la prestigiosa Università di Heidelberg </a:t>
            </a:r>
            <a:r>
              <a:rPr lang="it-IT" sz="1700"/>
              <a:t>per non compromettere la sua libertà di espressione dovendosi adattare ad un conformismo accademico che   non gli avrebbe concesso di professare e rendere manifesta la sua etica della verità scientifica. </a:t>
            </a:r>
          </a:p>
          <a:p>
            <a:pPr marL="285750" indent="-285750">
              <a:buFont typeface="Arial" panose="020B0604020202020204" pitchFamily="34" charset="0"/>
              <a:buChar char="•"/>
            </a:pPr>
            <a:r>
              <a:rPr lang="it-IT" sz="1700"/>
              <a:t>Moderazione, sedentarietà, riflessività, costumi semplici, austeri, nessuna concessione alla frivolezza, alla frequenza dei salotti aristocratici in cui andava maturando l’effervescente e sofisticata mondanità illuminista. </a:t>
            </a:r>
            <a:r>
              <a:rPr lang="it-IT" sz="1700" b="1"/>
              <a:t>Eppure pochi pensatori furono percepiti da filosofi, teologi e politici come tanto dannatamente pericolosi quanto l’incorruttibile Spinoza.</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Vita di Spinoza</a:t>
            </a:r>
          </a:p>
        </p:txBody>
      </p:sp>
    </p:spTree>
    <p:extLst>
      <p:ext uri="{BB962C8B-B14F-4D97-AF65-F5344CB8AC3E}">
        <p14:creationId xmlns:p14="http://schemas.microsoft.com/office/powerpoint/2010/main" val="36231739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48764" y="51697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374654"/>
            <a:ext cx="5748764" cy="6494085"/>
          </a:xfrm>
          <a:prstGeom prst="rect">
            <a:avLst/>
          </a:prstGeom>
          <a:noFill/>
        </p:spPr>
        <p:txBody>
          <a:bodyPr wrap="square" rtlCol="0">
            <a:spAutoFit/>
          </a:bodyPr>
          <a:lstStyle/>
          <a:p>
            <a:pPr marL="285750" indent="-285750">
              <a:buFont typeface="Arial" panose="020B0604020202020204" pitchFamily="34" charset="0"/>
              <a:buChar char="•"/>
            </a:pPr>
            <a:r>
              <a:rPr lang="it-IT" sz="2000"/>
              <a:t>Ma qualcosa accadde intorno al suo </a:t>
            </a:r>
            <a:r>
              <a:rPr lang="it-IT" sz="2000" b="1"/>
              <a:t>ventitreesimo anno </a:t>
            </a:r>
            <a:r>
              <a:rPr lang="it-IT" sz="2000"/>
              <a:t>(non sappiamo se d’improvviso o gradualmente) che portò alla </a:t>
            </a:r>
            <a:r>
              <a:rPr lang="it-IT" sz="2000" b="1"/>
              <a:t>scomunica</a:t>
            </a:r>
            <a:r>
              <a:rPr lang="it-IT" sz="2000"/>
              <a:t> più dura mai proclamata dai leader degli Amsterdam Sephardim (Nadler, 1999: X).</a:t>
            </a:r>
          </a:p>
          <a:p>
            <a:pPr marL="285750" indent="-285750">
              <a:buFont typeface="Arial" panose="020B0604020202020204" pitchFamily="34" charset="0"/>
              <a:buChar char="•"/>
            </a:pPr>
            <a:r>
              <a:rPr lang="it-IT" sz="2000"/>
              <a:t>Il capolavoro di Spinoza </a:t>
            </a:r>
            <a:r>
              <a:rPr lang="it-IT" sz="2000" b="1"/>
              <a:t>(l’Etica)  fu pubblicato per la prima volta ad Amsterdam nel 1677</a:t>
            </a:r>
            <a:r>
              <a:rPr lang="it-IT" sz="2000"/>
              <a:t>, da un gruppo di suoi amici, in un volume latino col titolo di </a:t>
            </a:r>
            <a:r>
              <a:rPr lang="it-IT" sz="2000" b="1" i="1"/>
              <a:t>Opera posthuma. </a:t>
            </a:r>
            <a:r>
              <a:rPr lang="it-IT" sz="2000" b="1"/>
              <a:t>Tale volume reca soltanto le iniziali del nome dell'autore, B.d.S. (Benedictus de Spinoza), certamente per ragioni di prudenza, dato che il precedente </a:t>
            </a:r>
            <a:r>
              <a:rPr lang="it-IT" sz="2000" b="1" i="1"/>
              <a:t>Trattato teologico-politico </a:t>
            </a:r>
            <a:r>
              <a:rPr lang="it-IT" sz="2000" b="1"/>
              <a:t>(1670), pur se pubblicato anonimo, aveva reso celebre questo nome, facendone un simbolo di empietà agli occhi dei teologi di tutte le chiese d'Europa.</a:t>
            </a:r>
          </a:p>
          <a:p>
            <a:pPr marL="285750" indent="-285750">
              <a:buFont typeface="Arial" panose="020B0604020202020204" pitchFamily="34" charset="0"/>
              <a:buChar char="•"/>
            </a:pPr>
            <a:r>
              <a:rPr lang="it-IT" sz="2000"/>
              <a:t>“Benedictus und Maledictus” è intitolato il libro che raccoglie le testimonianze dei suoi contemporanei» (Banfi, 1952). </a:t>
            </a:r>
          </a:p>
          <a:p>
            <a:pPr marL="285750" indent="-285750">
              <a:buFont typeface="Arial" panose="020B0604020202020204" pitchFamily="34" charset="0"/>
              <a:buChar char="•"/>
            </a:pPr>
            <a:endParaRPr lang="it-IT" sz="2000"/>
          </a:p>
          <a:p>
            <a:pPr marL="285750" indent="-285750">
              <a:buFont typeface="Arial" panose="020B0604020202020204" pitchFamily="34" charset="0"/>
              <a:buChar char="•"/>
            </a:pPr>
            <a:endParaRPr lang="it-IT" sz="2000"/>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«La dinamite filosofica»   (René Daumal, 2014)</a:t>
            </a:r>
          </a:p>
        </p:txBody>
      </p:sp>
    </p:spTree>
    <p:extLst>
      <p:ext uri="{BB962C8B-B14F-4D97-AF65-F5344CB8AC3E}">
        <p14:creationId xmlns:p14="http://schemas.microsoft.com/office/powerpoint/2010/main" val="11545806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48764" y="51697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374654"/>
            <a:ext cx="5748764" cy="7294305"/>
          </a:xfrm>
          <a:prstGeom prst="rect">
            <a:avLst/>
          </a:prstGeom>
          <a:noFill/>
        </p:spPr>
        <p:txBody>
          <a:bodyPr wrap="square" rtlCol="0">
            <a:spAutoFit/>
          </a:bodyPr>
          <a:lstStyle/>
          <a:p>
            <a:pPr marL="285750" indent="-285750">
              <a:buFont typeface="Arial" panose="020B0604020202020204" pitchFamily="34" charset="0"/>
              <a:buChar char="•"/>
            </a:pPr>
            <a:r>
              <a:rPr lang="it-IT"/>
              <a:t>“escludiamo, espelliamo, malediciamo ed esecriamo Baruch Spinoza (…). Che sia maledetto di giorno e di notte, mentre dorme e quando veglia, quando entra e quando esce. Che l’Eterno non lo perdoni mai. Che l’Eterno accenda contro quest’uomo la sua collera e riversi su di lui tutti i mali menzionati nel libro della Legge; che il suo nome sia per sempre cancellato da questo mondo e che piaccia a Dio di separarlo da tutte le tribù di Israele affliggendolo con tutte le maledizioni contenute nella Legge”. [Nessuno potrà avere con lui “alcun rapporto né scritto né orale. Che non gli sia reso alcun servizio e che nessuno si avvicini a lui più di quattro gomiti. Che nessuno dimori sotto il suo stesso tetto e che nessuno legga alcuno dei suoi scritti”.</a:t>
            </a:r>
          </a:p>
          <a:p>
            <a:pPr marL="285750" indent="-285750">
              <a:buFont typeface="Arial" panose="020B0604020202020204" pitchFamily="34" charset="0"/>
              <a:buChar char="•"/>
            </a:pPr>
            <a:r>
              <a:rPr lang="it-IT"/>
              <a:t>Spinoza veniva conseguentemente condannato al bando perpetuo dalla nazione di Israele e raggiunto da un terribile cherem (scomunica) da cui fu ufficialmente riabilitato solo negli anni trenta del XX secolo grazie a Ben Gurion e Golda Meir in accordo con i politici dei Paesi Bassi che ritennero talmente ingigantita la figura morale di Spinoza da imprimere il suo ritratto sulle banconote olandesi di mille fiorini sino alla nascita dell’euro (Yalom, 2011:227).</a:t>
            </a:r>
          </a:p>
          <a:p>
            <a:pPr marL="285750" indent="-285750">
              <a:buFont typeface="Arial" panose="020B0604020202020204" pitchFamily="34" charset="0"/>
              <a:buChar char="•"/>
            </a:pPr>
            <a:endParaRPr lang="it-IT"/>
          </a:p>
          <a:p>
            <a:pPr marL="285750" indent="-285750">
              <a:buFont typeface="Arial" panose="020B0604020202020204" pitchFamily="34" charset="0"/>
              <a:buChar char="•"/>
            </a:pPr>
            <a:endParaRPr lang="it-IT"/>
          </a:p>
          <a:p>
            <a:pPr marL="285750" indent="-285750">
              <a:buFont typeface="Arial" panose="020B0604020202020204" pitchFamily="34" charset="0"/>
              <a:buChar char="•"/>
            </a:pPr>
            <a:endParaRPr lang="it-IT"/>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“Benedictus und Maledictus” </a:t>
            </a:r>
          </a:p>
        </p:txBody>
      </p:sp>
    </p:spTree>
    <p:extLst>
      <p:ext uri="{BB962C8B-B14F-4D97-AF65-F5344CB8AC3E}">
        <p14:creationId xmlns:p14="http://schemas.microsoft.com/office/powerpoint/2010/main" val="18154342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4EFE2D5-AD8F-4C41-AD66-71AABE628EA1}"/>
              </a:ext>
            </a:extLst>
          </p:cNvPr>
          <p:cNvSpPr/>
          <p:nvPr/>
        </p:nvSpPr>
        <p:spPr>
          <a:xfrm>
            <a:off x="1737249" y="2281912"/>
            <a:ext cx="5998758" cy="1323439"/>
          </a:xfrm>
          <a:prstGeom prst="rect">
            <a:avLst/>
          </a:prstGeom>
        </p:spPr>
        <p:txBody>
          <a:bodyPr wrap="square">
            <a:spAutoFit/>
          </a:bodyPr>
          <a:lstStyle/>
          <a:p>
            <a:pPr algn="ctr"/>
            <a:r>
              <a:rPr lang="it-IT" sz="8000" b="1"/>
              <a:t>Spinoza oggi</a:t>
            </a:r>
          </a:p>
        </p:txBody>
      </p:sp>
    </p:spTree>
    <p:extLst>
      <p:ext uri="{BB962C8B-B14F-4D97-AF65-F5344CB8AC3E}">
        <p14:creationId xmlns:p14="http://schemas.microsoft.com/office/powerpoint/2010/main" val="32072956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1" y="403434"/>
            <a:ext cx="6990181" cy="7109639"/>
          </a:xfrm>
          <a:prstGeom prst="rect">
            <a:avLst/>
          </a:prstGeom>
          <a:noFill/>
        </p:spPr>
        <p:txBody>
          <a:bodyPr wrap="square" rtlCol="0">
            <a:spAutoFit/>
          </a:bodyPr>
          <a:lstStyle/>
          <a:p>
            <a:pPr marL="285750" indent="-285750">
              <a:buFont typeface="Arial" panose="020B0604020202020204" pitchFamily="34" charset="0"/>
              <a:buChar char="•"/>
            </a:pPr>
            <a:r>
              <a:rPr lang="it-IT" sz="2000"/>
              <a:t>Oggi Spinoza viene rivendicato come un capostipite: </a:t>
            </a:r>
          </a:p>
          <a:p>
            <a:pPr marL="742950" lvl="1" indent="-285750">
              <a:buFont typeface="Arial" panose="020B0604020202020204" pitchFamily="34" charset="0"/>
              <a:buChar char="•"/>
            </a:pPr>
            <a:r>
              <a:rPr lang="it-IT" sz="2000"/>
              <a:t>Della la filosofia della scienza;</a:t>
            </a:r>
          </a:p>
          <a:p>
            <a:pPr marL="742950" lvl="1" indent="-285750">
              <a:buFont typeface="Arial" panose="020B0604020202020204" pitchFamily="34" charset="0"/>
              <a:buChar char="•"/>
            </a:pPr>
            <a:r>
              <a:rPr lang="it-IT" sz="2000"/>
              <a:t>della filosofia della mente e la neofenomenologia;</a:t>
            </a:r>
          </a:p>
          <a:p>
            <a:pPr marL="742950" lvl="1" indent="-285750">
              <a:buFont typeface="Arial" panose="020B0604020202020204" pitchFamily="34" charset="0"/>
              <a:buChar char="•"/>
            </a:pPr>
            <a:r>
              <a:rPr lang="it-IT" sz="2000"/>
              <a:t>Della la psichiatria, la psicoterapia (Yalom) e la psicoanalisi;</a:t>
            </a:r>
          </a:p>
          <a:p>
            <a:pPr marL="742950" lvl="1" indent="-285750">
              <a:buFont typeface="Arial" panose="020B0604020202020204" pitchFamily="34" charset="0"/>
              <a:buChar char="•"/>
            </a:pPr>
            <a:r>
              <a:rPr lang="it-IT" sz="2000"/>
              <a:t>Delle neuroscienze affettive e sociali (Damasio, Cook, etc.);</a:t>
            </a:r>
          </a:p>
          <a:p>
            <a:pPr marL="742950" lvl="1" indent="-285750">
              <a:buFont typeface="Arial" panose="020B0604020202020204" pitchFamily="34" charset="0"/>
              <a:buChar char="•"/>
            </a:pPr>
            <a:r>
              <a:rPr lang="it-IT" sz="2000"/>
              <a:t>Dell’embodied cognition (Nadler, Ravven, etc.);</a:t>
            </a:r>
          </a:p>
          <a:p>
            <a:pPr marL="742950" lvl="1" indent="-285750">
              <a:buFont typeface="Arial" panose="020B0604020202020204" pitchFamily="34" charset="0"/>
              <a:buChar char="•"/>
            </a:pPr>
            <a:r>
              <a:rPr lang="it-IT" sz="2000"/>
              <a:t>Della teoria della mente estesa (Ravven);</a:t>
            </a:r>
          </a:p>
          <a:p>
            <a:pPr marL="742950" lvl="1" indent="-285750">
              <a:buFont typeface="Arial" panose="020B0604020202020204" pitchFamily="34" charset="0"/>
              <a:buChar char="•"/>
            </a:pPr>
            <a:r>
              <a:rPr lang="it-IT" sz="2000"/>
              <a:t>Dell’etologia e l’ecologia (Naess, 1977, etc.);</a:t>
            </a:r>
          </a:p>
          <a:p>
            <a:pPr marL="742950" lvl="1" indent="-285750">
              <a:buFont typeface="Arial" panose="020B0604020202020204" pitchFamily="34" charset="0"/>
              <a:buChar char="•"/>
            </a:pPr>
            <a:r>
              <a:rPr lang="it-IT" sz="2000"/>
              <a:t>Della teoria dei sistemi dinamici (Ravven);</a:t>
            </a:r>
          </a:p>
          <a:p>
            <a:pPr marL="742950" lvl="1" indent="-285750">
              <a:buFont typeface="Arial" panose="020B0604020202020204" pitchFamily="34" charset="0"/>
              <a:buChar char="•"/>
            </a:pPr>
            <a:r>
              <a:rPr lang="it-IT" sz="2000"/>
              <a:t>Dell’evoluzionismo (Pennisi)</a:t>
            </a:r>
          </a:p>
          <a:p>
            <a:pPr marL="742950" lvl="1" indent="-285750">
              <a:buFont typeface="Arial" panose="020B0604020202020204" pitchFamily="34" charset="0"/>
              <a:buChar char="•"/>
            </a:pPr>
            <a:r>
              <a:rPr lang="it-IT" sz="2000"/>
              <a:t>Di tanti altri campi affermati di ricerca contemporanea.</a:t>
            </a:r>
          </a:p>
          <a:p>
            <a:pPr marL="285750" indent="-285750">
              <a:buFont typeface="Arial" panose="020B0604020202020204" pitchFamily="34" charset="0"/>
              <a:buChar char="•"/>
            </a:pPr>
            <a:r>
              <a:rPr lang="it-IT" sz="2000"/>
              <a:t>A Spinoza si rifanno tutti i naturalisti contemporanei, sia scienziato che filosofi</a:t>
            </a:r>
          </a:p>
          <a:p>
            <a:pPr marL="285750" indent="-285750">
              <a:buFont typeface="Arial" panose="020B0604020202020204" pitchFamily="34" charset="0"/>
              <a:buChar char="•"/>
            </a:pPr>
            <a:r>
              <a:rPr lang="it-IT" sz="2000"/>
              <a:t>Einstein, per es., era spinoziano. Quando parlava di Dio, parlava del Dio di Spinoza, interamente equiparabile alla natura, un Dio che include in sé tutta la sostanza, e che “non gioca a dadi con l’universo”; con questo Spinoza intende dire che qualsiasi evento, senza eccezioni, segue le leggi ordinate della natura (Yalom ib.)</a:t>
            </a:r>
          </a:p>
          <a:p>
            <a:endParaRPr lang="it-IT" sz="2000"/>
          </a:p>
          <a:p>
            <a:r>
              <a:rPr lang="it-IT" sz="2000"/>
              <a:t> </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La fortuna di Spinoza oggi</a:t>
            </a:r>
          </a:p>
        </p:txBody>
      </p:sp>
      <p:pic>
        <p:nvPicPr>
          <p:cNvPr id="5" name="Immagine 4">
            <a:extLst>
              <a:ext uri="{FF2B5EF4-FFF2-40B4-BE49-F238E27FC236}">
                <a16:creationId xmlns:a16="http://schemas.microsoft.com/office/drawing/2014/main" id="{7C4966BD-4DFD-B948-9E04-833817011D60}"/>
              </a:ext>
            </a:extLst>
          </p:cNvPr>
          <p:cNvPicPr>
            <a:picLocks noChangeAspect="1"/>
          </p:cNvPicPr>
          <p:nvPr/>
        </p:nvPicPr>
        <p:blipFill>
          <a:blip r:embed="rId2"/>
          <a:stretch>
            <a:fillRect/>
          </a:stretch>
        </p:blipFill>
        <p:spPr>
          <a:xfrm>
            <a:off x="7041123" y="380232"/>
            <a:ext cx="2141781" cy="3310025"/>
          </a:xfrm>
          <a:prstGeom prst="rect">
            <a:avLst/>
          </a:prstGeom>
        </p:spPr>
      </p:pic>
      <p:pic>
        <p:nvPicPr>
          <p:cNvPr id="7" name="Immagine 6">
            <a:extLst>
              <a:ext uri="{FF2B5EF4-FFF2-40B4-BE49-F238E27FC236}">
                <a16:creationId xmlns:a16="http://schemas.microsoft.com/office/drawing/2014/main" id="{679EB884-121F-214C-A885-6EED6DC12E1E}"/>
              </a:ext>
            </a:extLst>
          </p:cNvPr>
          <p:cNvPicPr>
            <a:picLocks noChangeAspect="1"/>
          </p:cNvPicPr>
          <p:nvPr/>
        </p:nvPicPr>
        <p:blipFill rotWithShape="1">
          <a:blip r:embed="rId3"/>
          <a:srcRect l="13530" r="1"/>
          <a:stretch/>
        </p:blipFill>
        <p:spPr>
          <a:xfrm>
            <a:off x="7249890" y="1453242"/>
            <a:ext cx="2034898" cy="3624943"/>
          </a:xfrm>
          <a:prstGeom prst="rect">
            <a:avLst/>
          </a:prstGeom>
        </p:spPr>
      </p:pic>
      <p:pic>
        <p:nvPicPr>
          <p:cNvPr id="14" name="Immagine 13">
            <a:extLst>
              <a:ext uri="{FF2B5EF4-FFF2-40B4-BE49-F238E27FC236}">
                <a16:creationId xmlns:a16="http://schemas.microsoft.com/office/drawing/2014/main" id="{29467B99-B1E0-0246-995A-0C463A9D30CB}"/>
              </a:ext>
            </a:extLst>
          </p:cNvPr>
          <p:cNvPicPr>
            <a:picLocks noChangeAspect="1"/>
          </p:cNvPicPr>
          <p:nvPr/>
        </p:nvPicPr>
        <p:blipFill>
          <a:blip r:embed="rId4"/>
          <a:stretch>
            <a:fillRect/>
          </a:stretch>
        </p:blipFill>
        <p:spPr>
          <a:xfrm>
            <a:off x="7041123" y="2628902"/>
            <a:ext cx="2141781" cy="2596242"/>
          </a:xfrm>
          <a:prstGeom prst="rect">
            <a:avLst/>
          </a:prstGeom>
        </p:spPr>
      </p:pic>
      <p:pic>
        <p:nvPicPr>
          <p:cNvPr id="11" name="Immagine 10">
            <a:extLst>
              <a:ext uri="{FF2B5EF4-FFF2-40B4-BE49-F238E27FC236}">
                <a16:creationId xmlns:a16="http://schemas.microsoft.com/office/drawing/2014/main" id="{86A31BEC-F377-3346-83A8-952187154B3A}"/>
              </a:ext>
            </a:extLst>
          </p:cNvPr>
          <p:cNvPicPr>
            <a:picLocks noChangeAspect="1"/>
          </p:cNvPicPr>
          <p:nvPr/>
        </p:nvPicPr>
        <p:blipFill>
          <a:blip r:embed="rId5"/>
          <a:stretch>
            <a:fillRect/>
          </a:stretch>
        </p:blipFill>
        <p:spPr>
          <a:xfrm>
            <a:off x="7424088" y="3912087"/>
            <a:ext cx="1809758" cy="2955471"/>
          </a:xfrm>
          <a:prstGeom prst="rect">
            <a:avLst/>
          </a:prstGeom>
        </p:spPr>
      </p:pic>
    </p:spTree>
    <p:extLst>
      <p:ext uri="{BB962C8B-B14F-4D97-AF65-F5344CB8AC3E}">
        <p14:creationId xmlns:p14="http://schemas.microsoft.com/office/powerpoint/2010/main" val="31593528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0" y="420263"/>
            <a:ext cx="6888855" cy="6370975"/>
          </a:xfrm>
          <a:prstGeom prst="rect">
            <a:avLst/>
          </a:prstGeom>
          <a:noFill/>
        </p:spPr>
        <p:txBody>
          <a:bodyPr wrap="square" rtlCol="0">
            <a:spAutoFit/>
          </a:bodyPr>
          <a:lstStyle/>
          <a:p>
            <a:r>
              <a:rPr lang="it-IT" sz="1200"/>
              <a:t>«Nonostante le sue riflessioni sulla mente dell'uo­mo scaturissero da un interesse più ampio per la condizione umana, </a:t>
            </a:r>
            <a:r>
              <a:rPr lang="it-IT" sz="1200" b="1">
                <a:highlight>
                  <a:srgbClr val="FFFF00"/>
                </a:highlight>
              </a:rPr>
              <a:t>il pensiero spinoziano è importante per la neurobiologia</a:t>
            </a:r>
            <a:r>
              <a:rPr lang="it-IT" sz="1200"/>
              <a:t>. Spinoza era soprattutto interes­sato al rapporto fra esseri umani e natura. Egli cercò di delucidarlo, in modo da poter proporre dei mezzi realistici per la salvezza umana. Alcuni di essi erano di natura personale, sotto l'esclusivo controllo del­ l'individuo, mentre altri facevano affidamento sul­l’aiuto che l'individuo stesso riceve da certe forme di organizzazione sociale e politica. </a:t>
            </a:r>
            <a:r>
              <a:rPr lang="it-IT" sz="1200" b="1">
                <a:highlight>
                  <a:srgbClr val="FFFF00"/>
                </a:highlight>
              </a:rPr>
              <a:t>Il pensiero spinozia­no discende da quello aristotelico; qui però le fonda­menta biologiche sono più salde, il che non sorpren­de. </a:t>
            </a:r>
            <a:r>
              <a:rPr lang="it-IT" sz="1200"/>
              <a:t>Molto prima di John Stuart Mill, Spinoza sembra aver colto una </a:t>
            </a:r>
            <a:r>
              <a:rPr lang="it-IT" sz="1200" b="1"/>
              <a:t>relazione </a:t>
            </a:r>
            <a:r>
              <a:rPr lang="it-IT" sz="1200" b="1">
                <a:highlight>
                  <a:srgbClr val="FFFF00"/>
                </a:highlight>
              </a:rPr>
              <a:t>tra felicità personale e collet­tiva da un lato, e salvezza umana e struttura dello Sta­to dall'altro</a:t>
            </a:r>
            <a:r>
              <a:rPr lang="it-IT" sz="1200" b="1"/>
              <a:t>. </a:t>
            </a:r>
            <a:r>
              <a:rPr lang="it-IT" sz="1200"/>
              <a:t>Almeno limitatamente alle sue conse­ guenze sociali, il pensiero spinoziano sembra aver avuto un notevole riconoscimento» (Damasio, 2003:28)</a:t>
            </a:r>
          </a:p>
          <a:p>
            <a:endParaRPr lang="it-IT" sz="1200"/>
          </a:p>
          <a:p>
            <a:r>
              <a:rPr lang="it-IT" sz="1200"/>
              <a:t>«Perché Spinoza? La spiegazione più breve è che il suo pensiero </a:t>
            </a:r>
            <a:r>
              <a:rPr lang="it-IT" sz="1200" b="1">
                <a:highlight>
                  <a:srgbClr val="FFFF00"/>
                </a:highlight>
              </a:rPr>
              <a:t>ha una grande rilevanza ai fini di qualsiasi descrizione delle emozioni e dei sentimenti umani.</a:t>
            </a:r>
            <a:r>
              <a:rPr lang="it-IT" sz="1200"/>
              <a:t> Spinoza considerava pulsioni, motivazioni, emozioni e sentimenti - che denominava, nel loro insieme, affetti - come un aspetto centrale dell'umanità. Gioia e dolore erano due concetti importanti nel suo tentativo di comprendere gli esseri umani e di indicare come la loro vita potrebbe essere vissuta meglio» (Damasio, 2003:19)</a:t>
            </a:r>
          </a:p>
          <a:p>
            <a:endParaRPr lang="it-IT" sz="1200"/>
          </a:p>
          <a:p>
            <a:r>
              <a:rPr lang="it-IT" sz="1200"/>
              <a:t>Costituzione americana: il diritto di perseguire la felicità</a:t>
            </a:r>
          </a:p>
          <a:p>
            <a:endParaRPr lang="it-IT" sz="1200"/>
          </a:p>
          <a:p>
            <a:r>
              <a:rPr lang="it-IT" sz="1200"/>
              <a:t>"all men have been created equal, that they are endowed by their Creator with some inalienable Rights, which among them are Life, Freedom and the pursuit of Happiness; in order to guarantee these rights, Governments are created among men, who derive their just powers from the consent of the governed; whenever any form of government tends to deny these ends, it is the people's right to modify or destroy it, and create a new government, which lay its foundations on these principles and organize its powers in the form that the people seem most likely to bring Security and Happiness»</a:t>
            </a:r>
          </a:p>
          <a:p>
            <a:endParaRPr lang="it-IT" sz="1200"/>
          </a:p>
          <a:p>
            <a:r>
              <a:rPr lang="it-IT" sz="1200" i="1"/>
              <a:t>“Tutti gli uomini sono stati creati uguali, che essi sono dotati dal loro Creatore di alcuni Diritti inalienabili, che fra questi sono </a:t>
            </a:r>
            <a:r>
              <a:rPr lang="it-IT" sz="1200" b="1" i="1">
                <a:highlight>
                  <a:srgbClr val="FFFF00"/>
                </a:highlight>
              </a:rPr>
              <a:t>la Vita, la Libertà e la ricerca delle Felicità; </a:t>
            </a:r>
            <a:r>
              <a:rPr lang="it-IT" sz="1200" i="1"/>
              <a:t>allo scopo di garantire questi diritti, sono creati fra gli uomini i Governi, i quali derivano i loro giusti poteri dal consenso dei governati; ogni qual volta una qualsiasi forma di Governo, tende a negare tali fini, è Diritto del Popolo modificarlo o distruggerlo, e </a:t>
            </a:r>
            <a:r>
              <a:rPr lang="it-IT" sz="1200" i="1">
                <a:highlight>
                  <a:srgbClr val="FFFF00"/>
                </a:highlight>
              </a:rPr>
              <a:t>creare un nuovo governo, che ponga le sue fondamenta su tali principi e organizzi i suoi poteri nella forma che al popolo sembri più probabile possa apportare Sicurezza e Felicità.”</a:t>
            </a:r>
            <a:endParaRPr lang="it-IT" sz="1100">
              <a:highlight>
                <a:srgbClr val="FFFF00"/>
              </a:highlight>
            </a:endParaRPr>
          </a:p>
          <a:p>
            <a:endParaRPr lang="it-IT" sz="1200"/>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La fortuna di Spinoza oggi : Damasio (1)</a:t>
            </a:r>
          </a:p>
        </p:txBody>
      </p:sp>
      <p:pic>
        <p:nvPicPr>
          <p:cNvPr id="5" name="Immagine 4">
            <a:extLst>
              <a:ext uri="{FF2B5EF4-FFF2-40B4-BE49-F238E27FC236}">
                <a16:creationId xmlns:a16="http://schemas.microsoft.com/office/drawing/2014/main" id="{7C4966BD-4DFD-B948-9E04-833817011D60}"/>
              </a:ext>
            </a:extLst>
          </p:cNvPr>
          <p:cNvPicPr>
            <a:picLocks noChangeAspect="1"/>
          </p:cNvPicPr>
          <p:nvPr/>
        </p:nvPicPr>
        <p:blipFill>
          <a:blip r:embed="rId2"/>
          <a:stretch>
            <a:fillRect/>
          </a:stretch>
        </p:blipFill>
        <p:spPr>
          <a:xfrm>
            <a:off x="7041123" y="380232"/>
            <a:ext cx="2141781" cy="3310025"/>
          </a:xfrm>
          <a:prstGeom prst="rect">
            <a:avLst/>
          </a:prstGeom>
        </p:spPr>
      </p:pic>
      <p:pic>
        <p:nvPicPr>
          <p:cNvPr id="7" name="Immagine 6">
            <a:extLst>
              <a:ext uri="{FF2B5EF4-FFF2-40B4-BE49-F238E27FC236}">
                <a16:creationId xmlns:a16="http://schemas.microsoft.com/office/drawing/2014/main" id="{679EB884-121F-214C-A885-6EED6DC12E1E}"/>
              </a:ext>
            </a:extLst>
          </p:cNvPr>
          <p:cNvPicPr>
            <a:picLocks noChangeAspect="1"/>
          </p:cNvPicPr>
          <p:nvPr/>
        </p:nvPicPr>
        <p:blipFill rotWithShape="1">
          <a:blip r:embed="rId3"/>
          <a:srcRect l="13530" r="1"/>
          <a:stretch/>
        </p:blipFill>
        <p:spPr>
          <a:xfrm>
            <a:off x="7249890" y="1453242"/>
            <a:ext cx="2034898" cy="3624943"/>
          </a:xfrm>
          <a:prstGeom prst="rect">
            <a:avLst/>
          </a:prstGeom>
        </p:spPr>
      </p:pic>
      <p:pic>
        <p:nvPicPr>
          <p:cNvPr id="14" name="Immagine 13">
            <a:extLst>
              <a:ext uri="{FF2B5EF4-FFF2-40B4-BE49-F238E27FC236}">
                <a16:creationId xmlns:a16="http://schemas.microsoft.com/office/drawing/2014/main" id="{29467B99-B1E0-0246-995A-0C463A9D30CB}"/>
              </a:ext>
            </a:extLst>
          </p:cNvPr>
          <p:cNvPicPr>
            <a:picLocks noChangeAspect="1"/>
          </p:cNvPicPr>
          <p:nvPr/>
        </p:nvPicPr>
        <p:blipFill>
          <a:blip r:embed="rId4"/>
          <a:stretch>
            <a:fillRect/>
          </a:stretch>
        </p:blipFill>
        <p:spPr>
          <a:xfrm>
            <a:off x="7041123" y="2628902"/>
            <a:ext cx="2141781" cy="2596242"/>
          </a:xfrm>
          <a:prstGeom prst="rect">
            <a:avLst/>
          </a:prstGeom>
        </p:spPr>
      </p:pic>
      <p:pic>
        <p:nvPicPr>
          <p:cNvPr id="11" name="Immagine 10">
            <a:extLst>
              <a:ext uri="{FF2B5EF4-FFF2-40B4-BE49-F238E27FC236}">
                <a16:creationId xmlns:a16="http://schemas.microsoft.com/office/drawing/2014/main" id="{86A31BEC-F377-3346-83A8-952187154B3A}"/>
              </a:ext>
            </a:extLst>
          </p:cNvPr>
          <p:cNvPicPr>
            <a:picLocks noChangeAspect="1"/>
          </p:cNvPicPr>
          <p:nvPr/>
        </p:nvPicPr>
        <p:blipFill>
          <a:blip r:embed="rId5"/>
          <a:stretch>
            <a:fillRect/>
          </a:stretch>
        </p:blipFill>
        <p:spPr>
          <a:xfrm>
            <a:off x="7424088" y="3912087"/>
            <a:ext cx="1809758" cy="2955471"/>
          </a:xfrm>
          <a:prstGeom prst="rect">
            <a:avLst/>
          </a:prstGeom>
        </p:spPr>
      </p:pic>
    </p:spTree>
    <p:extLst>
      <p:ext uri="{BB962C8B-B14F-4D97-AF65-F5344CB8AC3E}">
        <p14:creationId xmlns:p14="http://schemas.microsoft.com/office/powerpoint/2010/main" val="32782576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48764" y="51697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520958"/>
            <a:ext cx="5748764" cy="5909310"/>
          </a:xfrm>
          <a:prstGeom prst="rect">
            <a:avLst/>
          </a:prstGeom>
          <a:noFill/>
        </p:spPr>
        <p:txBody>
          <a:bodyPr wrap="square" rtlCol="0">
            <a:spAutoFit/>
          </a:bodyPr>
          <a:lstStyle/>
          <a:p>
            <a:pPr marL="285750" indent="-285750">
              <a:buFont typeface="Arial" panose="020B0604020202020204" pitchFamily="34" charset="0"/>
              <a:buChar char="•"/>
            </a:pPr>
            <a:r>
              <a:rPr lang="it-IT"/>
              <a:t>Secondo Spinoza la mente è </a:t>
            </a:r>
            <a:r>
              <a:rPr lang="it-IT" b="1"/>
              <a:t>“l’idea del corpo” </a:t>
            </a:r>
            <a:r>
              <a:rPr lang="it-IT"/>
              <a:t>(idea corporis, KV:247ss;307;317;323;358* E:1239ss;1243ss;1253;1269;1283;1327;1333;Ep:2129;etc.).</a:t>
            </a:r>
          </a:p>
          <a:p>
            <a:endParaRPr lang="it-IT"/>
          </a:p>
          <a:p>
            <a:pPr marL="285750" indent="-285750">
              <a:buFont typeface="Arial" panose="020B0604020202020204" pitchFamily="34" charset="0"/>
              <a:buChar char="•"/>
            </a:pPr>
            <a:r>
              <a:rPr lang="it-IT"/>
              <a:t>Con questa – a prima vista – curiosa espressione Spinoza vuol dire che per sapere cosa significa pensare bisogna capire </a:t>
            </a:r>
            <a:r>
              <a:rPr lang="it-IT" b="1"/>
              <a:t>come è fatto e come funziona il corpo, a quali “affezioni” è soggetto e in quali e quanti modi interagisce con gli altri corpi. </a:t>
            </a:r>
            <a:r>
              <a:rPr lang="it-IT"/>
              <a:t>In altre parole questa espressione, forse per la prima volta nella storia del pensiero filosofico, non solo cancella esplicitamente ogni forma di dualismo tra la mente e il corpo, ma </a:t>
            </a:r>
            <a:r>
              <a:rPr lang="it-IT" b="1"/>
              <a:t>pone al centro di ogni conoscenza il rapporto diretto tra la struttura specie-specifica dei corpi e la peculiarità cognitiva di ogni individuo</a:t>
            </a:r>
            <a:r>
              <a:rPr lang="it-IT"/>
              <a:t>, o, come vedremo in seguito, di ogni individuo in quanto rappresentante di una specie. Nessuno si è mai spinto, neanche ai giorni nostri, a sostenere una tesi così radicale. </a:t>
            </a:r>
            <a:r>
              <a:rPr lang="it-IT" b="1"/>
              <a:t>Dimmi, insomma, com’è fatto il tuo corpo e ti dirò come può funzionare la tua mente. </a:t>
            </a:r>
          </a:p>
          <a:p>
            <a:r>
              <a:rPr lang="it-IT"/>
              <a:t> </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La mente come idea del corpo</a:t>
            </a:r>
          </a:p>
        </p:txBody>
      </p:sp>
    </p:spTree>
    <p:extLst>
      <p:ext uri="{BB962C8B-B14F-4D97-AF65-F5344CB8AC3E}">
        <p14:creationId xmlns:p14="http://schemas.microsoft.com/office/powerpoint/2010/main" val="27652419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48764" y="51697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520958"/>
            <a:ext cx="5748764" cy="6524863"/>
          </a:xfrm>
          <a:prstGeom prst="rect">
            <a:avLst/>
          </a:prstGeom>
          <a:noFill/>
        </p:spPr>
        <p:txBody>
          <a:bodyPr wrap="square" rtlCol="0">
            <a:spAutoFit/>
          </a:bodyPr>
          <a:lstStyle/>
          <a:p>
            <a:pPr marL="285750" indent="-285750">
              <a:buFont typeface="Arial" panose="020B0604020202020204" pitchFamily="34" charset="0"/>
              <a:buChar char="•"/>
            </a:pPr>
            <a:r>
              <a:rPr lang="it-IT" sz="2000"/>
              <a:t>Per Spinoza è </a:t>
            </a:r>
            <a:r>
              <a:rPr lang="it-IT" sz="2000" b="1"/>
              <a:t>solo studiando la struttura dei corpi che possiamo capire come lavora il sistema cognitivo: ad ogni struttura corporea corrisponde un diverso sistema cognitivo ed ogni sistema cognitivo è completamente vincolato dalle idee che la costituzione del suo corpo gli consente.</a:t>
            </a:r>
            <a:r>
              <a:rPr lang="it-IT" sz="2000"/>
              <a:t> </a:t>
            </a:r>
          </a:p>
          <a:p>
            <a:pPr marL="285750" indent="-285750">
              <a:buFont typeface="Arial" panose="020B0604020202020204" pitchFamily="34" charset="0"/>
              <a:buChar char="•"/>
            </a:pPr>
            <a:endParaRPr lang="it-IT" sz="2000"/>
          </a:p>
          <a:p>
            <a:pPr marL="285750" indent="-285750">
              <a:buFont typeface="Arial" panose="020B0604020202020204" pitchFamily="34" charset="0"/>
              <a:buChar char="•"/>
            </a:pPr>
            <a:r>
              <a:rPr lang="it-IT" sz="2000"/>
              <a:t>Tali sistemi hanno </a:t>
            </a:r>
            <a:r>
              <a:rPr lang="it-IT" sz="2000" b="1"/>
              <a:t>una natura comune ad ogni organismo vivente ma variano, nella misura in cui variano le idee dei loro corp</a:t>
            </a:r>
            <a:r>
              <a:rPr lang="it-IT" sz="2000"/>
              <a:t>i, e differiscono tra loro sia in termini quantitativi che qualitativi (il che non implica mai una valutazione normativa, funzionale, gerarchica delle loro modalità di esistenza). </a:t>
            </a:r>
          </a:p>
          <a:p>
            <a:pPr marL="285750" indent="-285750">
              <a:buFont typeface="Arial" panose="020B0604020202020204" pitchFamily="34" charset="0"/>
              <a:buChar char="•"/>
            </a:pPr>
            <a:endParaRPr lang="it-IT" sz="2000" b="1"/>
          </a:p>
          <a:p>
            <a:pPr marL="285750" indent="-285750">
              <a:buFont typeface="Arial" panose="020B0604020202020204" pitchFamily="34" charset="0"/>
              <a:buChar char="•"/>
            </a:pPr>
            <a:r>
              <a:rPr lang="it-IT" sz="2000" b="1"/>
              <a:t>Queste variazioni possono essere inoltre considerate sia inter-specifiche, cioè variazioni tra corpi di specie diverse, sia intra-specifiche, ovvero variazioni tra corpi della stessa specie. </a:t>
            </a:r>
            <a:endParaRPr lang="it-IT" sz="2000"/>
          </a:p>
          <a:p>
            <a:pPr marL="285750" indent="-285750">
              <a:buFont typeface="Arial" panose="020B0604020202020204" pitchFamily="34" charset="0"/>
              <a:buChar char="•"/>
            </a:pPr>
            <a:endParaRPr lang="it-IT" sz="2000"/>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Lo studio dei corpi</a:t>
            </a:r>
          </a:p>
        </p:txBody>
      </p:sp>
    </p:spTree>
    <p:extLst>
      <p:ext uri="{BB962C8B-B14F-4D97-AF65-F5344CB8AC3E}">
        <p14:creationId xmlns:p14="http://schemas.microsoft.com/office/powerpoint/2010/main" val="1112075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E57DAC51-F111-AC4F-87E7-D4F2421A51A3}"/>
              </a:ext>
            </a:extLst>
          </p:cNvPr>
          <p:cNvSpPr txBox="1"/>
          <p:nvPr/>
        </p:nvSpPr>
        <p:spPr>
          <a:xfrm>
            <a:off x="0" y="61415"/>
            <a:ext cx="9144000" cy="6986528"/>
          </a:xfrm>
          <a:prstGeom prst="rect">
            <a:avLst/>
          </a:prstGeom>
          <a:noFill/>
        </p:spPr>
        <p:txBody>
          <a:bodyPr wrap="square" rtlCol="0">
            <a:spAutoFit/>
          </a:bodyPr>
          <a:lstStyle/>
          <a:p>
            <a:r>
              <a:rPr lang="it-IT" sz="1600" b="1"/>
              <a:t>AA. 2019-20 : PROGRAMMA DI “FILOSOFIA DELLA MENTE” DA 12 CFU (L-24 e L-19-20)</a:t>
            </a:r>
            <a:endParaRPr lang="it-IT" sz="1600"/>
          </a:p>
          <a:p>
            <a:r>
              <a:rPr lang="it-IT" sz="1600" b="1"/>
              <a:t> Titolo del corso: Naturalismo e filosofia antropocentrica della mente: il caso Spinoza</a:t>
            </a:r>
          </a:p>
          <a:p>
            <a:endParaRPr lang="it-IT" sz="1600"/>
          </a:p>
          <a:p>
            <a:r>
              <a:rPr lang="it-IT" sz="1600" b="1"/>
              <a:t> Parte Generale:</a:t>
            </a:r>
            <a:endParaRPr lang="it-IT" sz="1600"/>
          </a:p>
          <a:p>
            <a:pPr marL="342900" lvl="0" indent="-342900">
              <a:buAutoNum type="arabicParenR"/>
            </a:pPr>
            <a:r>
              <a:rPr lang="it-IT" sz="1600" b="1"/>
              <a:t>Silvano Zipoli Caiani, </a:t>
            </a:r>
            <a:r>
              <a:rPr lang="it-IT" sz="1600" b="1" i="1"/>
              <a:t>Corporeità e cognizione. La filosofia della mente incorporata</a:t>
            </a:r>
            <a:r>
              <a:rPr lang="it-IT" sz="1600" b="1"/>
              <a:t>  </a:t>
            </a:r>
            <a:br>
              <a:rPr lang="it-IT" sz="1600" b="1"/>
            </a:br>
            <a:r>
              <a:rPr lang="it-IT" sz="1600"/>
              <a:t>– Le Monnier Università-Mondadori Education Firenze (si consiglia il Formato Kindle </a:t>
            </a:r>
            <a:br>
              <a:rPr lang="it-IT" sz="1600"/>
            </a:br>
            <a:r>
              <a:rPr lang="it-IT" sz="1600"/>
              <a:t>che può essere subito disponibile senza uscire di casa).</a:t>
            </a:r>
            <a:br>
              <a:rPr lang="it-IT" sz="1600"/>
            </a:br>
            <a:endParaRPr lang="it-IT" sz="1600"/>
          </a:p>
          <a:p>
            <a:pPr lvl="0"/>
            <a:r>
              <a:rPr lang="it-IT" sz="1600" b="1"/>
              <a:t>2) Fausto Caruana, Anna Borghi</a:t>
            </a:r>
            <a:r>
              <a:rPr lang="it-IT" sz="1600" b="1" i="1"/>
              <a:t>, Il cervello in azione: Introduzione alle nuove scienze della mente</a:t>
            </a:r>
            <a:r>
              <a:rPr lang="it-IT" sz="1600"/>
              <a:t> (Universale paperbacks Il Mulino) Disponibile anche in Formato Kindle.</a:t>
            </a:r>
            <a:br>
              <a:rPr lang="it-IT" sz="1600"/>
            </a:br>
            <a:endParaRPr lang="it-IT" sz="1600"/>
          </a:p>
          <a:p>
            <a:pPr lvl="0"/>
            <a:r>
              <a:rPr lang="it-IT" sz="1600" b="1" strike="sngStrike"/>
              <a:t>3) Massimiliano Palmiero, Maria Cristina Borsellino</a:t>
            </a:r>
            <a:r>
              <a:rPr lang="it-IT" sz="1600" b="1" i="1" strike="sngStrike"/>
              <a:t>, Embodied cognition. Comprendere la mente incarnata</a:t>
            </a:r>
            <a:r>
              <a:rPr lang="it-IT" sz="1600" strike="sngStrike"/>
              <a:t> (Aras Edizioni)</a:t>
            </a:r>
            <a:br>
              <a:rPr lang="it-IT" sz="1600"/>
            </a:br>
            <a:endParaRPr lang="it-IT" sz="1600"/>
          </a:p>
          <a:p>
            <a:r>
              <a:rPr lang="it-IT" sz="1600" b="1"/>
              <a:t>Parte Monografica:</a:t>
            </a:r>
            <a:endParaRPr lang="it-IT" sz="1600"/>
          </a:p>
          <a:p>
            <a:pPr lvl="0"/>
            <a:r>
              <a:rPr lang="it-IT" sz="1600" b="1"/>
              <a:t>Antonio Damasio, </a:t>
            </a:r>
            <a:r>
              <a:rPr lang="it-IT" sz="1600" b="1" i="1"/>
              <a:t>Alla ricerca di Spinoza: Emozioni sentimenti e cervello</a:t>
            </a:r>
            <a:r>
              <a:rPr lang="it-IT" sz="1600" i="1"/>
              <a:t>,</a:t>
            </a:r>
            <a:r>
              <a:rPr lang="it-IT" sz="1600"/>
              <a:t> Adelphi</a:t>
            </a:r>
          </a:p>
          <a:p>
            <a:pPr lvl="0"/>
            <a:r>
              <a:rPr lang="it-IT" sz="1600" b="1" strike="sngStrike"/>
              <a:t>Gilles Deleuze, </a:t>
            </a:r>
            <a:r>
              <a:rPr lang="it-IT" sz="1600" b="1" i="1" strike="sngStrike"/>
              <a:t>Cosa può un corpo? Lezioni su Spinoza</a:t>
            </a:r>
            <a:r>
              <a:rPr lang="it-IT" sz="1600" b="1" strike="sngStrike"/>
              <a:t>, </a:t>
            </a:r>
            <a:r>
              <a:rPr lang="it-IT" sz="1600" strike="sngStrike"/>
              <a:t>Edizione Ombre Corte</a:t>
            </a:r>
          </a:p>
          <a:p>
            <a:pPr lvl="0"/>
            <a:r>
              <a:rPr lang="it-IT" sz="1600" b="1"/>
              <a:t>Antonio Pennisi, </a:t>
            </a:r>
            <a:r>
              <a:rPr lang="it-IT" sz="1600" b="1" i="1"/>
              <a:t>Che ne sarà dei corpi. Spinoza e l’Embodied Cognition,</a:t>
            </a:r>
            <a:r>
              <a:rPr lang="it-IT" sz="1600" b="1"/>
              <a:t> </a:t>
            </a:r>
            <a:r>
              <a:rPr lang="it-IT" sz="1600"/>
              <a:t>Il Mulino, Bologna, </a:t>
            </a:r>
          </a:p>
          <a:p>
            <a:pPr lvl="0"/>
            <a:r>
              <a:rPr lang="it-IT" sz="1600"/>
              <a:t>Collana “Saggi del Mulino”, in corso di stampa per il 2019</a:t>
            </a:r>
          </a:p>
          <a:p>
            <a:pPr lvl="0"/>
            <a:endParaRPr lang="it-IT" sz="1600"/>
          </a:p>
          <a:p>
            <a:r>
              <a:rPr lang="it-IT" sz="1600" b="1" spc="-50"/>
              <a:t>Se il libro non dovesse uscire in tempo </a:t>
            </a:r>
            <a:r>
              <a:rPr lang="it-IT" sz="1600" spc="-50"/>
              <a:t>sostituirlo con gli </a:t>
            </a:r>
            <a:r>
              <a:rPr lang="it-IT" sz="1600" b="1" i="1" spc="-50"/>
              <a:t>Appunti delle lezioni</a:t>
            </a:r>
            <a:r>
              <a:rPr lang="it-IT" sz="1600" b="1" spc="-50"/>
              <a:t> </a:t>
            </a:r>
            <a:r>
              <a:rPr lang="it-IT" sz="1600" spc="-50"/>
              <a:t>e i seguenti saggi: </a:t>
            </a:r>
          </a:p>
          <a:p>
            <a:pPr lvl="0"/>
            <a:r>
              <a:rPr lang="en-US" sz="1600" b="1" i="1" strike="sngStrike"/>
              <a:t>- Dimensions of the bodily creativity. For an extended theory of performativity </a:t>
            </a:r>
            <a:r>
              <a:rPr lang="en-US" sz="1600" i="1" strike="sngStrike"/>
              <a:t>,</a:t>
            </a:r>
            <a:r>
              <a:rPr lang="en-US" sz="1600" strike="sngStrike"/>
              <a:t> in Pennisi-Falzone, </a:t>
            </a:r>
            <a:r>
              <a:rPr lang="en-US" sz="1600" i="1" strike="sngStrike"/>
              <a:t>Cognitive Dimensions of performativity. Interdisciplinary approaches to the extended theory of the bodily</a:t>
            </a:r>
            <a:r>
              <a:rPr lang="en-US" sz="1600" strike="sngStrike"/>
              <a:t>, Springer, 2019, pp. 9-42</a:t>
            </a:r>
            <a:endParaRPr lang="it-IT" sz="1600" strike="sngStrike"/>
          </a:p>
          <a:p>
            <a:pPr lvl="0"/>
            <a:r>
              <a:rPr lang="it-IT" sz="1600" i="1"/>
              <a:t>- </a:t>
            </a:r>
            <a:r>
              <a:rPr lang="it-IT" sz="1600" b="1" i="1"/>
              <a:t>Cosa può un corpo. Spinoza e l’Embodied Cognition,</a:t>
            </a:r>
            <a:r>
              <a:rPr lang="it-IT" sz="1600"/>
              <a:t> "Bollettino del CSFLS", 28, 2017, Palermo pp. 237-64.</a:t>
            </a:r>
          </a:p>
          <a:p>
            <a:pPr lvl="0"/>
            <a:r>
              <a:rPr lang="it-IT" sz="1600" i="1" strike="sngStrike"/>
              <a:t>- </a:t>
            </a:r>
            <a:r>
              <a:rPr lang="it-IT" sz="1600" b="1" i="1" strike="sngStrike"/>
              <a:t>Spinoza, Darwin e Nietzsche: l’etica come etologia dei corpi o biopolitica</a:t>
            </a:r>
            <a:r>
              <a:rPr lang="it-IT" sz="1600" i="1" strike="sngStrike"/>
              <a:t>,</a:t>
            </a:r>
            <a:r>
              <a:rPr lang="it-IT" sz="1600" strike="sngStrike"/>
              <a:t> in F. Aqueci - L.Formigari, Laicità e diritti. Scritti in onore di Demetrio Neri,  Roma, Aracne, 2018, pp. 61-87.</a:t>
            </a:r>
          </a:p>
          <a:p>
            <a:pPr algn="ctr"/>
            <a:endParaRPr lang="it-IT" sz="1600"/>
          </a:p>
        </p:txBody>
      </p:sp>
      <p:sp>
        <p:nvSpPr>
          <p:cNvPr id="2" name="Rettangolo 1">
            <a:extLst>
              <a:ext uri="{FF2B5EF4-FFF2-40B4-BE49-F238E27FC236}">
                <a16:creationId xmlns:a16="http://schemas.microsoft.com/office/drawing/2014/main" id="{7F54598F-91C4-6A48-9C92-2B6C0F935275}"/>
              </a:ext>
            </a:extLst>
          </p:cNvPr>
          <p:cNvSpPr/>
          <p:nvPr/>
        </p:nvSpPr>
        <p:spPr>
          <a:xfrm>
            <a:off x="7799695" y="-177257"/>
            <a:ext cx="1344305" cy="1754326"/>
          </a:xfrm>
          <a:prstGeom prst="rect">
            <a:avLst/>
          </a:prstGeom>
          <a:noFill/>
        </p:spPr>
        <p:txBody>
          <a:bodyPr wrap="square" lIns="91440" tIns="45720" rIns="91440" bIns="45720">
            <a:spAutoFit/>
          </a:bodyPr>
          <a:lstStyle/>
          <a:p>
            <a:pPr algn="ctr"/>
            <a:r>
              <a:rPr lang="it-IT" sz="5400" b="1">
                <a:ln w="22225">
                  <a:solidFill>
                    <a:schemeClr val="accent2"/>
                  </a:solidFill>
                  <a:prstDash val="solid"/>
                </a:ln>
                <a:solidFill>
                  <a:schemeClr val="accent2">
                    <a:lumMod val="40000"/>
                    <a:lumOff val="60000"/>
                  </a:schemeClr>
                </a:solidFill>
              </a:rPr>
              <a:t>6</a:t>
            </a:r>
            <a:r>
              <a:rPr lang="it-IT" sz="5400" b="1" cap="none" spc="0">
                <a:ln w="22225">
                  <a:solidFill>
                    <a:schemeClr val="accent2"/>
                  </a:solidFill>
                  <a:prstDash val="solid"/>
                </a:ln>
                <a:solidFill>
                  <a:schemeClr val="accent2">
                    <a:lumMod val="40000"/>
                    <a:lumOff val="60000"/>
                  </a:schemeClr>
                </a:solidFill>
                <a:effectLst/>
              </a:rPr>
              <a:t> cfu</a:t>
            </a:r>
          </a:p>
        </p:txBody>
      </p:sp>
    </p:spTree>
    <p:extLst>
      <p:ext uri="{BB962C8B-B14F-4D97-AF65-F5344CB8AC3E}">
        <p14:creationId xmlns:p14="http://schemas.microsoft.com/office/powerpoint/2010/main" val="7079713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48764" y="51697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520958"/>
            <a:ext cx="5748764" cy="6370975"/>
          </a:xfrm>
          <a:prstGeom prst="rect">
            <a:avLst/>
          </a:prstGeom>
          <a:noFill/>
        </p:spPr>
        <p:txBody>
          <a:bodyPr wrap="square" rtlCol="0">
            <a:spAutoFit/>
          </a:bodyPr>
          <a:lstStyle/>
          <a:p>
            <a:pPr algn="ctr"/>
            <a:r>
              <a:rPr lang="it-IT" sz="2400"/>
              <a:t>Le variazioni </a:t>
            </a:r>
            <a:r>
              <a:rPr lang="it-IT" sz="2400" b="1"/>
              <a:t>interspecifiche sono variazioni di tipo etologico </a:t>
            </a:r>
            <a:r>
              <a:rPr lang="it-IT" sz="2400"/>
              <a:t>e riguardano la “natura” cognitiva strettamente dipendente dalla quella che oggi chiamiamo specie-specificità dei corpi:</a:t>
            </a:r>
          </a:p>
          <a:p>
            <a:r>
              <a:rPr lang="it-IT" sz="2400"/>
              <a:t> </a:t>
            </a:r>
          </a:p>
          <a:p>
            <a:r>
              <a:rPr lang="it-IT" sz="2400" b="1"/>
              <a:t>“gli affetti degli animali (...) differiscono tanto dagli affetti degli uomini, quanto la loro natura differisce dalla natura umana. </a:t>
            </a:r>
          </a:p>
          <a:p>
            <a:pPr algn="ctr"/>
            <a:r>
              <a:rPr lang="it-IT" sz="2400" b="1"/>
              <a:t>Il cavallo e l’uomo sono, certo, ambedue trascinati dalla libidine di procreare; ma quello da una libidine equina, questi, invece, da una libidine umana. Così pure le libidini e gli appetiti degli insetti, dei pesci e degli uccelli devono essere diversi gli uni dagli altri” (E:1401)</a:t>
            </a:r>
          </a:p>
          <a:p>
            <a:pPr marL="285750" indent="-285750">
              <a:buFont typeface="Arial" panose="020B0604020202020204" pitchFamily="34" charset="0"/>
              <a:buChar char="•"/>
            </a:pPr>
            <a:endParaRPr lang="it-IT" sz="2800"/>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Variazioni interspecifiche</a:t>
            </a:r>
          </a:p>
        </p:txBody>
      </p:sp>
    </p:spTree>
    <p:extLst>
      <p:ext uri="{BB962C8B-B14F-4D97-AF65-F5344CB8AC3E}">
        <p14:creationId xmlns:p14="http://schemas.microsoft.com/office/powerpoint/2010/main" val="2321564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48764" y="51697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520958"/>
            <a:ext cx="5748764" cy="6186309"/>
          </a:xfrm>
          <a:prstGeom prst="rect">
            <a:avLst/>
          </a:prstGeom>
          <a:noFill/>
        </p:spPr>
        <p:txBody>
          <a:bodyPr wrap="square" rtlCol="0">
            <a:spAutoFit/>
          </a:bodyPr>
          <a:lstStyle/>
          <a:p>
            <a:pPr marL="285750" indent="-285750">
              <a:buFont typeface="Arial" panose="020B0604020202020204" pitchFamily="34" charset="0"/>
              <a:buChar char="•"/>
            </a:pPr>
            <a:r>
              <a:rPr lang="it-IT"/>
              <a:t>All’interno della specie umana, invece, le differenze cognitive sono </a:t>
            </a:r>
            <a:r>
              <a:rPr lang="it-IT" b="1"/>
              <a:t>molto meno rilevanti </a:t>
            </a:r>
            <a:r>
              <a:rPr lang="it-IT"/>
              <a:t>perché si manifestano comunque all’interno di menti che hanno tutti una stessa idea del corpo. </a:t>
            </a:r>
          </a:p>
          <a:p>
            <a:pPr marL="285750" indent="-285750">
              <a:buFont typeface="Arial" panose="020B0604020202020204" pitchFamily="34" charset="0"/>
              <a:buChar char="•"/>
            </a:pPr>
            <a:endParaRPr lang="it-IT"/>
          </a:p>
          <a:p>
            <a:pPr marL="285750" indent="-285750">
              <a:buFont typeface="Arial" panose="020B0604020202020204" pitchFamily="34" charset="0"/>
              <a:buChar char="•"/>
            </a:pPr>
            <a:r>
              <a:rPr lang="it-IT"/>
              <a:t>Tutti gli individui, infatti, </a:t>
            </a:r>
            <a:r>
              <a:rPr lang="it-IT" b="1"/>
              <a:t>condividono una medesima struttura specie-specifica.</a:t>
            </a:r>
            <a:r>
              <a:rPr lang="it-IT"/>
              <a:t> </a:t>
            </a:r>
          </a:p>
          <a:p>
            <a:pPr marL="285750" indent="-285750">
              <a:buFont typeface="Arial" panose="020B0604020202020204" pitchFamily="34" charset="0"/>
              <a:buChar char="•"/>
            </a:pPr>
            <a:endParaRPr lang="it-IT"/>
          </a:p>
          <a:p>
            <a:pPr marL="285750" indent="-285750">
              <a:buFont typeface="Arial" panose="020B0604020202020204" pitchFamily="34" charset="0"/>
              <a:buChar char="•"/>
            </a:pPr>
            <a:r>
              <a:rPr lang="it-IT"/>
              <a:t>Mostrano, tuttavia, comportamenti sociali che </a:t>
            </a:r>
            <a:r>
              <a:rPr lang="it-IT" b="1"/>
              <a:t>cambiano in virtù dei sistemi culturali, politici, religiosi e dei comportamenti psicologici </a:t>
            </a:r>
            <a:r>
              <a:rPr lang="it-IT"/>
              <a:t>che, pur influenzati da quelli sociali, </a:t>
            </a:r>
            <a:r>
              <a:rPr lang="it-IT" b="1"/>
              <a:t>toccano maggiormente la sfera fisio-patologica oppure quella esistenziale che deriva dalle interazioni con i corpi dei conspecifici. </a:t>
            </a:r>
          </a:p>
          <a:p>
            <a:pPr marL="285750" indent="-285750">
              <a:buFont typeface="Arial" panose="020B0604020202020204" pitchFamily="34" charset="0"/>
              <a:buChar char="•"/>
            </a:pPr>
            <a:endParaRPr lang="it-IT"/>
          </a:p>
          <a:p>
            <a:pPr marL="285750" indent="-285750">
              <a:buFont typeface="Arial" panose="020B0604020202020204" pitchFamily="34" charset="0"/>
              <a:buChar char="•"/>
            </a:pPr>
            <a:r>
              <a:rPr lang="it-IT"/>
              <a:t>Per questo motivo </a:t>
            </a:r>
            <a:r>
              <a:rPr lang="it-IT" b="1"/>
              <a:t>la variazione individuale è meno importante per i principi teorici generali </a:t>
            </a:r>
            <a:r>
              <a:rPr lang="it-IT"/>
              <a:t>perchè mostra tante sfaccettature quanti sono gli individui e una teoria generale deve essere universale </a:t>
            </a:r>
          </a:p>
          <a:p>
            <a:pPr marL="285750" indent="-285750">
              <a:buFont typeface="Arial" panose="020B0604020202020204" pitchFamily="34" charset="0"/>
              <a:buChar char="•"/>
            </a:pPr>
            <a:endParaRPr lang="it-IT"/>
          </a:p>
          <a:p>
            <a:pPr marL="285750" indent="-285750">
              <a:buFont typeface="Arial" panose="020B0604020202020204" pitchFamily="34" charset="0"/>
              <a:buChar char="•"/>
            </a:pPr>
            <a:r>
              <a:rPr lang="it-IT"/>
              <a:t>Tuttavia queste differenze tra le idee dei corpi» degli individui </a:t>
            </a:r>
            <a:r>
              <a:rPr lang="it-IT" b="1"/>
              <a:t>è molto importante in psicologia </a:t>
            </a:r>
            <a:endParaRPr lang="it-IT" sz="2800" b="1"/>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Variazioni intraspecifiche</a:t>
            </a:r>
          </a:p>
        </p:txBody>
      </p:sp>
    </p:spTree>
    <p:extLst>
      <p:ext uri="{BB962C8B-B14F-4D97-AF65-F5344CB8AC3E}">
        <p14:creationId xmlns:p14="http://schemas.microsoft.com/office/powerpoint/2010/main" val="34624822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152399" y="380232"/>
            <a:ext cx="8911389" cy="6494085"/>
          </a:xfrm>
          <a:prstGeom prst="rect">
            <a:avLst/>
          </a:prstGeom>
          <a:noFill/>
        </p:spPr>
        <p:txBody>
          <a:bodyPr wrap="square" rtlCol="0">
            <a:spAutoFit/>
          </a:bodyPr>
          <a:lstStyle/>
          <a:p>
            <a:pPr algn="ctr"/>
            <a:r>
              <a:rPr lang="it-IT" sz="3200"/>
              <a:t>In termini spinoziani i corpi ispirati all’“</a:t>
            </a:r>
            <a:r>
              <a:rPr lang="it-IT" sz="3200" b="1"/>
              <a:t>Amore</a:t>
            </a:r>
            <a:r>
              <a:rPr lang="it-IT" sz="3200"/>
              <a:t>” perseguono la “Gioia” (o “Letizia”), e quindi il miglioramento della propria vita; quelli ispirati all’“</a:t>
            </a:r>
            <a:r>
              <a:rPr lang="it-IT" sz="3200" b="1"/>
              <a:t>Odio</a:t>
            </a:r>
            <a:r>
              <a:rPr lang="it-IT" sz="3200"/>
              <a:t>” (o “Avversione”) perseguono la “Tristezza”, e quindi l’autodistruzione (KV:270ss;E:1401;1407ss; etc.). Entrambi gli stati (senti)mentali sono il frutto consapevole o inconsapevole della “Cupidità” (o “Appetito”, o “Desiderio”), che costituisce il principale fondamento naturalistico dell’Etica: “l’essenza stessa dell’uomo in quanto è determinata a fare le cose che servono alla sua conservazione.” (E:1407;1360).</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369332"/>
          </a:xfrm>
          <a:prstGeom prst="rect">
            <a:avLst/>
          </a:prstGeom>
          <a:solidFill>
            <a:srgbClr val="FFFF00"/>
          </a:solidFill>
        </p:spPr>
        <p:txBody>
          <a:bodyPr wrap="square" rtlCol="0">
            <a:spAutoFit/>
          </a:bodyPr>
          <a:lstStyle/>
          <a:p>
            <a:pPr algn="r"/>
            <a:r>
              <a:rPr lang="it-IT" b="1"/>
              <a:t>La grammatica dei sentimenti Amore/ Letizia / Odio / Tristezza</a:t>
            </a:r>
            <a:endParaRPr lang="it-IT" sz="2000" b="1"/>
          </a:p>
        </p:txBody>
      </p:sp>
    </p:spTree>
    <p:extLst>
      <p:ext uri="{BB962C8B-B14F-4D97-AF65-F5344CB8AC3E}">
        <p14:creationId xmlns:p14="http://schemas.microsoft.com/office/powerpoint/2010/main" val="7474819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152399" y="380232"/>
            <a:ext cx="8911389" cy="6432530"/>
          </a:xfrm>
          <a:prstGeom prst="rect">
            <a:avLst/>
          </a:prstGeom>
          <a:noFill/>
        </p:spPr>
        <p:txBody>
          <a:bodyPr wrap="square" rtlCol="0">
            <a:spAutoFit/>
          </a:bodyPr>
          <a:lstStyle/>
          <a:p>
            <a:r>
              <a:rPr lang="it-IT"/>
              <a:t>Qualsiasi propensione alla volontaria modificazione corporea (dalla normale attività di decoro, abbellimento, maquillage, e miglioramento dell’aspetto sino ai casi più complessi come tutti disturbi del sé corporeo) si spiega </a:t>
            </a:r>
            <a:r>
              <a:rPr lang="it-IT" b="1"/>
              <a:t>con il principio della selezione sessuale. </a:t>
            </a:r>
          </a:p>
          <a:p>
            <a:endParaRPr lang="it-IT" sz="800" b="1"/>
          </a:p>
          <a:p>
            <a:r>
              <a:rPr lang="it-IT"/>
              <a:t>Secondo Darwin le scelte estetiche delle femmine nell’accoppiamento con uno specifico maschio anziché con altri, funzionano alla stregua di un vero e proprio dispositivo competitivo che avvantaggia i soggetti più dotati. Negli uccelli la vivacità dei colori delle piume, le “serenate” amorose attraverso cinguettii riccamente modulati, l’ampiezza dell’arco alare, solo per indicare alcuni “trucchi” della bellezza, rappresentano gli strumenti che i maschi utilizzano per far capire alle femmine che “conviene” accoppiarsi con loro ed avere così una prole più forte, sana e bella. </a:t>
            </a:r>
          </a:p>
          <a:p>
            <a:endParaRPr lang="it-IT" sz="800"/>
          </a:p>
          <a:p>
            <a:r>
              <a:rPr lang="it-IT"/>
              <a:t>E così secondo Darwin avrebbero avuto la supremazia sessuale nel corso dell’evoluzione i maschi meglio adornati che affermando i propri geni hanno finito col configurare i canoni estetici dominanti.</a:t>
            </a:r>
          </a:p>
          <a:p>
            <a:r>
              <a:rPr lang="it-IT"/>
              <a:t>Migliorare il proprio aspetto, renderlo – consapevolmente o meno –  più attraente, appariscente, distinto da quello degli altri è, quindi, una delle principali attività che caratterizza il comportamento di base delle specie animali. Sembrare belli e sviluppare per generazioni caratteri sempre più appariscenti, abbiamo già visto che può arrivare, in casi estremi, al punto  da provocare handycap genetici veri e propri per altre funzioni essenziali (come il volo e la voce nei pavoni, la locomozione nelle alci, etc.). La spinta ad essere scelti per essere amati, qualunque sia il prezzo pagato per assecondarla, è quindi, all’origine, la garanzia più sicura della conservazione e propagazione dei propri geni attraverso la riproduzione. </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369332"/>
          </a:xfrm>
          <a:prstGeom prst="rect">
            <a:avLst/>
          </a:prstGeom>
          <a:solidFill>
            <a:srgbClr val="FFFF00"/>
          </a:solidFill>
        </p:spPr>
        <p:txBody>
          <a:bodyPr wrap="square" rtlCol="0">
            <a:spAutoFit/>
          </a:bodyPr>
          <a:lstStyle/>
          <a:p>
            <a:pPr algn="r"/>
            <a:r>
              <a:rPr lang="it-IT" b="1"/>
              <a:t>Amore/ Letizia / Odio / Tristezza : Premesse darwiniane (1)</a:t>
            </a:r>
            <a:endParaRPr lang="it-IT" sz="2000" b="1"/>
          </a:p>
        </p:txBody>
      </p:sp>
    </p:spTree>
    <p:extLst>
      <p:ext uri="{BB962C8B-B14F-4D97-AF65-F5344CB8AC3E}">
        <p14:creationId xmlns:p14="http://schemas.microsoft.com/office/powerpoint/2010/main" val="35867472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152399" y="380232"/>
            <a:ext cx="8911389" cy="6124754"/>
          </a:xfrm>
          <a:prstGeom prst="rect">
            <a:avLst/>
          </a:prstGeom>
          <a:noFill/>
        </p:spPr>
        <p:txBody>
          <a:bodyPr wrap="square" rtlCol="0">
            <a:spAutoFit/>
          </a:bodyPr>
          <a:lstStyle/>
          <a:p>
            <a:pPr algn="ctr"/>
            <a:r>
              <a:rPr lang="it-IT" sz="2800"/>
              <a:t>Molti studi di psicologia evoluzionista hanno dimostrato come negli animali umani la selezione sessuale comprende anche </a:t>
            </a:r>
            <a:r>
              <a:rPr lang="it-IT" sz="2800" i="1"/>
              <a:t>tools</a:t>
            </a:r>
            <a:r>
              <a:rPr lang="it-IT" sz="2800"/>
              <a:t> di altro tipo (sintesi in Bruni, 200X). La capacità di assicurare un buon livello economico, l’attrazione per il potere, il fascino esercitato dalle capacità linguistiche, intellettuali, culturali e professionali costituiscono tutti importanti attrattive nella scelta del partner. </a:t>
            </a:r>
          </a:p>
          <a:p>
            <a:pPr algn="ctr"/>
            <a:r>
              <a:rPr lang="it-IT" sz="2800"/>
              <a:t>Poca attenzione, tuttavia, è stata sinora prestata non tanto agli effetti psicologici dell’attrazione sugli altri, quanto a quella concentrata sulla propria immagine corporea. Eppure è probabile che solo negli animali umani la selezione naturale passi attraverso la costruzione dell’immagine del proprio sé corporeo.</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369332"/>
          </a:xfrm>
          <a:prstGeom prst="rect">
            <a:avLst/>
          </a:prstGeom>
          <a:solidFill>
            <a:srgbClr val="FFFF00"/>
          </a:solidFill>
        </p:spPr>
        <p:txBody>
          <a:bodyPr wrap="square" rtlCol="0">
            <a:spAutoFit/>
          </a:bodyPr>
          <a:lstStyle/>
          <a:p>
            <a:pPr algn="r"/>
            <a:r>
              <a:rPr lang="it-IT" b="1"/>
              <a:t>Amore/ Letizia / Odio / Tristezza</a:t>
            </a:r>
            <a:endParaRPr lang="it-IT" sz="2000" b="1"/>
          </a:p>
        </p:txBody>
      </p:sp>
    </p:spTree>
    <p:extLst>
      <p:ext uri="{BB962C8B-B14F-4D97-AF65-F5344CB8AC3E}">
        <p14:creationId xmlns:p14="http://schemas.microsoft.com/office/powerpoint/2010/main" val="36715979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48764" y="516978"/>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460922"/>
            <a:ext cx="5748764" cy="6924973"/>
          </a:xfrm>
          <a:prstGeom prst="rect">
            <a:avLst/>
          </a:prstGeom>
          <a:noFill/>
        </p:spPr>
        <p:txBody>
          <a:bodyPr wrap="square" rtlCol="0">
            <a:spAutoFit/>
          </a:bodyPr>
          <a:lstStyle/>
          <a:p>
            <a:pPr marL="285750" indent="-285750">
              <a:buFont typeface="Arial" panose="020B0604020202020204" pitchFamily="34" charset="0"/>
              <a:buChar char="•"/>
            </a:pPr>
            <a:r>
              <a:rPr lang="it-IT"/>
              <a:t>Secondo Spinoza </a:t>
            </a:r>
            <a:r>
              <a:rPr lang="it-IT" b="1"/>
              <a:t>una scienza “intuitiva” </a:t>
            </a:r>
            <a:r>
              <a:rPr lang="it-IT"/>
              <a:t>– cioè l’ultimo grado della razionalità verso cui tende inconsapevolmente qualsiasi tentativo di capire i corpi – deve essere universale tanto quanto l’infinità della natura divina, cioè deve coincidere con la verità del Dio-Natura tutto fatto della stessa sostanza, secondo il radicale monismo di Spinoza</a:t>
            </a:r>
          </a:p>
          <a:p>
            <a:pPr marL="285750" indent="-285750">
              <a:buFont typeface="Arial" panose="020B0604020202020204" pitchFamily="34" charset="0"/>
              <a:buChar char="•"/>
            </a:pPr>
            <a:r>
              <a:rPr lang="it-IT"/>
              <a:t>All’interno dell’universo umano questo genere di razionalità è irraggiungibile perché quest’ultima riguarda “l’ordine eterno di tutta la natura, di cui l’uomo è una piccola parte” (TP:1641). E siccome la parte non può coincidere col tutto, la razionalità umana non può mai coincidere con la razionalità della natura. Anzi molti aspetti di quest’ultima sono destinati a restare completamente impenetrabili: </a:t>
            </a:r>
          </a:p>
          <a:p>
            <a:endParaRPr lang="it-IT" sz="300"/>
          </a:p>
          <a:p>
            <a:endParaRPr lang="it-IT" sz="300"/>
          </a:p>
          <a:p>
            <a:endParaRPr lang="it-IT" sz="300"/>
          </a:p>
          <a:p>
            <a:pPr algn="ctr"/>
            <a:r>
              <a:rPr lang="it-IT" sz="1600" b="1"/>
              <a:t>“sicché tutto ciò che ci sembra in natura ridicolo, assurdo o cattivo, dipende dal fatto che conosciamo le cose soltanto in parte e per lo più ignoriamo l’ordine e la coerenza di tutta la natura, e che vogliamo che ogni cosa sia diretta secondo il dettame della nostra ragione. </a:t>
            </a:r>
          </a:p>
          <a:p>
            <a:pPr algn="ctr"/>
            <a:r>
              <a:rPr lang="it-IT" sz="1600" b="1"/>
              <a:t>Ma tuttavia, ciò che la ragione dice essere male, non è male rispetto all’ordine e alla legge dell’universo, ma soltanto in relazione alla legge della nostra sola natura” (ib.).</a:t>
            </a:r>
          </a:p>
          <a:p>
            <a:pPr marL="285750" indent="-285750">
              <a:buFont typeface="Arial" panose="020B0604020202020204" pitchFamily="34" charset="0"/>
              <a:buChar char="•"/>
            </a:pPr>
            <a:endParaRPr lang="it-IT" sz="2800" b="1"/>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La scienza intuitiva</a:t>
            </a:r>
          </a:p>
        </p:txBody>
      </p:sp>
    </p:spTree>
    <p:extLst>
      <p:ext uri="{BB962C8B-B14F-4D97-AF65-F5344CB8AC3E}">
        <p14:creationId xmlns:p14="http://schemas.microsoft.com/office/powerpoint/2010/main" val="18361529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0" y="397422"/>
            <a:ext cx="5748764" cy="6494085"/>
          </a:xfrm>
          <a:prstGeom prst="rect">
            <a:avLst/>
          </a:prstGeom>
          <a:noFill/>
        </p:spPr>
        <p:txBody>
          <a:bodyPr wrap="square" rtlCol="0">
            <a:spAutoFit/>
          </a:bodyPr>
          <a:lstStyle/>
          <a:p>
            <a:pPr marL="285750" indent="-285750">
              <a:buFont typeface="Arial" panose="020B0604020202020204" pitchFamily="34" charset="0"/>
              <a:buChar char="•"/>
            </a:pPr>
            <a:r>
              <a:rPr lang="it-IT" sz="2000"/>
              <a:t>A spiegare tale legge mira l’opera più importante di Spinoza </a:t>
            </a:r>
            <a:r>
              <a:rPr lang="it-IT" sz="2000" b="1"/>
              <a:t>l’ Ethica Ordine Geometrico Demonstrata (1677). </a:t>
            </a:r>
          </a:p>
          <a:p>
            <a:pPr marL="285750" indent="-285750">
              <a:buFont typeface="Arial" panose="020B0604020202020204" pitchFamily="34" charset="0"/>
              <a:buChar char="•"/>
            </a:pPr>
            <a:endParaRPr lang="it-IT" sz="800"/>
          </a:p>
          <a:p>
            <a:pPr marL="285750" indent="-285750">
              <a:buFont typeface="Arial" panose="020B0604020202020204" pitchFamily="34" charset="0"/>
              <a:buChar char="•"/>
            </a:pPr>
            <a:r>
              <a:rPr lang="it-IT" sz="2000"/>
              <a:t>In apparenza è davvero singolare che quest’opera fondamentale nella storia del pensiero umano sia intitolata all’Etica senza che in essa compaia mai un indirizzo normativo esplicito su ciò che è buono o su ciò che è cattivo. </a:t>
            </a:r>
            <a:r>
              <a:rPr lang="it-IT" sz="2000" b="1"/>
              <a:t>Un’Etica senza Etica</a:t>
            </a:r>
          </a:p>
          <a:p>
            <a:pPr marL="285750" indent="-285750">
              <a:buFont typeface="Arial" panose="020B0604020202020204" pitchFamily="34" charset="0"/>
              <a:buChar char="•"/>
            </a:pPr>
            <a:endParaRPr lang="it-IT" sz="800"/>
          </a:p>
          <a:p>
            <a:pPr marL="285750" indent="-285750">
              <a:buFont typeface="Arial" panose="020B0604020202020204" pitchFamily="34" charset="0"/>
              <a:buChar char="•"/>
            </a:pPr>
            <a:r>
              <a:rPr lang="it-IT" sz="2000"/>
              <a:t>Infatti per Spinoza l’Etica non si occupa di questo ma </a:t>
            </a:r>
            <a:r>
              <a:rPr lang="it-IT" sz="2000" b="1"/>
              <a:t>delle condizioni logiche e metodologiche affinchè qualsiasi cosa possa dirsi sul bene o sul male dell’operato umano sia fondato sull’unico approccio scientifico concesso alla natura umana: la conoscenza della mente in quanto idea del corpo. </a:t>
            </a:r>
            <a:r>
              <a:rPr lang="it-IT" sz="2000"/>
              <a:t>Nei fatti </a:t>
            </a:r>
            <a:r>
              <a:rPr lang="it-IT" sz="2000" b="1"/>
              <a:t>il valore razionale</a:t>
            </a:r>
            <a:r>
              <a:rPr lang="it-IT" sz="2000"/>
              <a:t>, se non esplicitamente scientifico, della comprensione del rapporto tra strutture corporee e sistemi cognitivi </a:t>
            </a:r>
            <a:r>
              <a:rPr lang="it-IT" sz="2000" b="1"/>
              <a:t>è il vero e proprio contrassegno etico</a:t>
            </a:r>
            <a:r>
              <a:rPr lang="it-IT" sz="2000"/>
              <a:t> dell’attività conoscitiva.</a:t>
            </a:r>
            <a:endParaRPr lang="it-IT" sz="3200" b="1"/>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L’Etica Ordine Geometrico Demonstrata: un’etica senza etica</a:t>
            </a:r>
          </a:p>
        </p:txBody>
      </p:sp>
      <p:pic>
        <p:nvPicPr>
          <p:cNvPr id="5" name="Immagine 4">
            <a:extLst>
              <a:ext uri="{FF2B5EF4-FFF2-40B4-BE49-F238E27FC236}">
                <a16:creationId xmlns:a16="http://schemas.microsoft.com/office/drawing/2014/main" id="{CB8EBDCC-9B9C-6648-ACF5-A2BE1E109308}"/>
              </a:ext>
            </a:extLst>
          </p:cNvPr>
          <p:cNvPicPr>
            <a:picLocks noChangeAspect="1"/>
          </p:cNvPicPr>
          <p:nvPr/>
        </p:nvPicPr>
        <p:blipFill>
          <a:blip r:embed="rId2"/>
          <a:stretch>
            <a:fillRect/>
          </a:stretch>
        </p:blipFill>
        <p:spPr>
          <a:xfrm>
            <a:off x="5839810" y="541611"/>
            <a:ext cx="3227990" cy="2536278"/>
          </a:xfrm>
          <a:prstGeom prst="rect">
            <a:avLst/>
          </a:prstGeom>
        </p:spPr>
      </p:pic>
      <p:pic>
        <p:nvPicPr>
          <p:cNvPr id="6" name="Immagine 5">
            <a:extLst>
              <a:ext uri="{FF2B5EF4-FFF2-40B4-BE49-F238E27FC236}">
                <a16:creationId xmlns:a16="http://schemas.microsoft.com/office/drawing/2014/main" id="{610EFFE9-7E97-AE40-BCE7-4316C8B0E35D}"/>
              </a:ext>
            </a:extLst>
          </p:cNvPr>
          <p:cNvPicPr>
            <a:picLocks noChangeAspect="1"/>
          </p:cNvPicPr>
          <p:nvPr/>
        </p:nvPicPr>
        <p:blipFill>
          <a:blip r:embed="rId3"/>
          <a:stretch>
            <a:fillRect/>
          </a:stretch>
        </p:blipFill>
        <p:spPr>
          <a:xfrm>
            <a:off x="6134100" y="3077889"/>
            <a:ext cx="2457450" cy="3613897"/>
          </a:xfrm>
          <a:prstGeom prst="rect">
            <a:avLst/>
          </a:prstGeom>
        </p:spPr>
      </p:pic>
    </p:spTree>
    <p:extLst>
      <p:ext uri="{BB962C8B-B14F-4D97-AF65-F5344CB8AC3E}">
        <p14:creationId xmlns:p14="http://schemas.microsoft.com/office/powerpoint/2010/main" val="36762682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0" y="386059"/>
            <a:ext cx="5748764" cy="6555641"/>
          </a:xfrm>
          <a:prstGeom prst="rect">
            <a:avLst/>
          </a:prstGeom>
          <a:noFill/>
        </p:spPr>
        <p:txBody>
          <a:bodyPr wrap="square" rtlCol="0">
            <a:spAutoFit/>
          </a:bodyPr>
          <a:lstStyle/>
          <a:p>
            <a:r>
              <a:rPr lang="it-IT" sz="2000"/>
              <a:t>Come nel caso di </a:t>
            </a:r>
            <a:r>
              <a:rPr lang="it-IT" sz="2000" b="1"/>
              <a:t>Wittgenstein</a:t>
            </a:r>
            <a:r>
              <a:rPr lang="it-IT" sz="2000"/>
              <a:t>, anche in quello di </a:t>
            </a:r>
            <a:r>
              <a:rPr lang="it-IT" sz="2000" b="1"/>
              <a:t>Spinoza</a:t>
            </a:r>
            <a:r>
              <a:rPr lang="it-IT" sz="2000"/>
              <a:t> la ricerca della verità è un impegno innanzitutto morale. Nell’ambito dei comportamenti umani non importa se interpretiamo come “bene “ o come “male” ciò che produce ogni struttura delle idee dei corpi. Questa interpretazione è puramente descrittiva perché sarà sempre dovuta a rappresentazioni culturali, a sistemi di opinioni, concetti, nozioni e “parole” convenzionalmente adottate in una qualunque comunità di animali umani. </a:t>
            </a:r>
            <a:r>
              <a:rPr lang="it-IT" sz="2000" b="1"/>
              <a:t>Non sono quindi i contenuti e le loro rappresentazioni ma i metodi, anzi “il” metodo che si persegue nella conoscenza di questi rapporti a conferire eticità alla ricerca filosofica (scientifica) e dignità alla vita (politica e religiosa). </a:t>
            </a:r>
            <a:r>
              <a:rPr lang="it-IT" sz="2000"/>
              <a:t>Tale metodo non può che  fondarsi su una consequenzialità razionale basata sul rigoroso canone dell’oggettività naturale, e quindi – in un potente quadro intransigentemente monistico – divina. Appunto: l’ </a:t>
            </a:r>
            <a:r>
              <a:rPr lang="it-IT" sz="2000" i="1"/>
              <a:t>Ethica Ordine Geometrico Demonstrata </a:t>
            </a:r>
            <a:r>
              <a:rPr lang="it-IT" sz="2000"/>
              <a:t>(1677).</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La ricerca della verità come Etica del filosofo</a:t>
            </a:r>
          </a:p>
        </p:txBody>
      </p:sp>
      <p:pic>
        <p:nvPicPr>
          <p:cNvPr id="3" name="Immagine 2">
            <a:extLst>
              <a:ext uri="{FF2B5EF4-FFF2-40B4-BE49-F238E27FC236}">
                <a16:creationId xmlns:a16="http://schemas.microsoft.com/office/drawing/2014/main" id="{E352AEA4-12D4-344E-A3F0-1FD1A40870DA}"/>
              </a:ext>
            </a:extLst>
          </p:cNvPr>
          <p:cNvPicPr>
            <a:picLocks noChangeAspect="1"/>
          </p:cNvPicPr>
          <p:nvPr/>
        </p:nvPicPr>
        <p:blipFill>
          <a:blip r:embed="rId2"/>
          <a:stretch>
            <a:fillRect/>
          </a:stretch>
        </p:blipFill>
        <p:spPr>
          <a:xfrm>
            <a:off x="5851691" y="576847"/>
            <a:ext cx="3206750" cy="2076313"/>
          </a:xfrm>
          <a:prstGeom prst="rect">
            <a:avLst/>
          </a:prstGeom>
        </p:spPr>
      </p:pic>
      <p:pic>
        <p:nvPicPr>
          <p:cNvPr id="9" name="Immagine 8">
            <a:extLst>
              <a:ext uri="{FF2B5EF4-FFF2-40B4-BE49-F238E27FC236}">
                <a16:creationId xmlns:a16="http://schemas.microsoft.com/office/drawing/2014/main" id="{37800D5C-F076-8C4F-8E69-F695BCDAF17E}"/>
              </a:ext>
            </a:extLst>
          </p:cNvPr>
          <p:cNvPicPr>
            <a:picLocks noChangeAspect="1"/>
          </p:cNvPicPr>
          <p:nvPr/>
        </p:nvPicPr>
        <p:blipFill rotWithShape="1">
          <a:blip r:embed="rId3"/>
          <a:srcRect l="31665" t="-1" r="31933" b="9201"/>
          <a:stretch/>
        </p:blipFill>
        <p:spPr>
          <a:xfrm>
            <a:off x="5851691" y="2361205"/>
            <a:ext cx="3206751" cy="4336376"/>
          </a:xfrm>
          <a:prstGeom prst="rect">
            <a:avLst/>
          </a:prstGeom>
        </p:spPr>
      </p:pic>
    </p:spTree>
    <p:extLst>
      <p:ext uri="{BB962C8B-B14F-4D97-AF65-F5344CB8AC3E}">
        <p14:creationId xmlns:p14="http://schemas.microsoft.com/office/powerpoint/2010/main" val="14166489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0" y="380232"/>
            <a:ext cx="5748764" cy="5755422"/>
          </a:xfrm>
          <a:prstGeom prst="rect">
            <a:avLst/>
          </a:prstGeom>
          <a:noFill/>
        </p:spPr>
        <p:txBody>
          <a:bodyPr wrap="square" rtlCol="0">
            <a:spAutoFit/>
          </a:bodyPr>
          <a:lstStyle/>
          <a:p>
            <a:pPr marL="285750" indent="-285750">
              <a:buFont typeface="Arial" panose="020B0604020202020204" pitchFamily="34" charset="0"/>
              <a:buChar char="•"/>
            </a:pPr>
            <a:r>
              <a:rPr lang="it-IT"/>
              <a:t>Dopo tutto le implicazioni di questa definizione di una </a:t>
            </a:r>
            <a:r>
              <a:rPr lang="it-IT" i="1"/>
              <a:t>mente corporea</a:t>
            </a:r>
            <a:r>
              <a:rPr lang="it-IT"/>
              <a:t> ha costituito una </a:t>
            </a:r>
            <a:r>
              <a:rPr lang="it-IT" b="1"/>
              <a:t>“dinamite filosofica” </a:t>
            </a:r>
            <a:r>
              <a:rPr lang="it-IT"/>
              <a:t>(come la chiama </a:t>
            </a:r>
            <a:r>
              <a:rPr lang="it-IT" b="1"/>
              <a:t>René Daumal, 2014</a:t>
            </a:r>
            <a:r>
              <a:rPr lang="it-IT"/>
              <a:t>)</a:t>
            </a:r>
          </a:p>
          <a:p>
            <a:pPr marL="171450" indent="-171450">
              <a:buFont typeface="Arial" panose="020B0604020202020204" pitchFamily="34" charset="0"/>
              <a:buChar char="•"/>
            </a:pPr>
            <a:endParaRPr lang="it-IT" sz="800"/>
          </a:p>
          <a:p>
            <a:pPr marL="285750" indent="-285750">
              <a:buFont typeface="Arial" panose="020B0604020202020204" pitchFamily="34" charset="0"/>
              <a:buChar char="•"/>
            </a:pPr>
            <a:r>
              <a:rPr lang="it-IT"/>
              <a:t>Dovremo aspettare l’eresia ottocentesca darwiniana </a:t>
            </a:r>
            <a:r>
              <a:rPr lang="it-IT" i="1"/>
              <a:t>On the </a:t>
            </a:r>
            <a:r>
              <a:rPr lang="it-IT" b="1" i="1"/>
              <a:t>Origin of Species by means of natural selection</a:t>
            </a:r>
            <a:r>
              <a:rPr lang="it-IT" b="1"/>
              <a:t> (1859) </a:t>
            </a:r>
            <a:r>
              <a:rPr lang="it-IT"/>
              <a:t>per ritrovare resistenze altrettanto forti. Al di là delle assonanze espressive e concettuali che sono state osservate tra </a:t>
            </a:r>
            <a:r>
              <a:rPr lang="it-IT" b="1"/>
              <a:t>Spinoza e Darwin </a:t>
            </a:r>
            <a:r>
              <a:rPr lang="it-IT"/>
              <a:t>è certamente la valenza definitivamente laica delle loro opere che può spiegare sia la veemenza dei detrattori coevi sia la stupefacente modernità e l’attuale riscoperta contemporanea di entrambi. </a:t>
            </a:r>
          </a:p>
          <a:p>
            <a:pPr marL="285750" indent="-285750">
              <a:buFont typeface="Arial" panose="020B0604020202020204" pitchFamily="34" charset="0"/>
              <a:buChar char="•"/>
            </a:pPr>
            <a:endParaRPr lang="it-IT"/>
          </a:p>
          <a:p>
            <a:pPr marL="285750" indent="-285750">
              <a:buFont typeface="Arial" panose="020B0604020202020204" pitchFamily="34" charset="0"/>
              <a:buChar char="•"/>
            </a:pPr>
            <a:r>
              <a:rPr lang="it-IT"/>
              <a:t>Si tratta, insomma, dei veri fondatori del naturalismo moderno che, come vedremo nella terza parte del libro, anche oggi possono aiutare la scienza cognitiva contemporanea e, in particolare l’ultima sua propaggine filosofica</a:t>
            </a:r>
            <a:r>
              <a:rPr lang="it-IT" b="1"/>
              <a:t>, </a:t>
            </a:r>
            <a:r>
              <a:rPr lang="it-IT" b="1" i="1"/>
              <a:t>l’Embodied Cognition,</a:t>
            </a:r>
            <a:r>
              <a:rPr lang="it-IT"/>
              <a:t> a correggere gli evidenti errori che ancora permangono nel pur insostituibile progetto di cui sono portatori</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Spinoza e Darwin</a:t>
            </a:r>
          </a:p>
        </p:txBody>
      </p:sp>
      <p:pic>
        <p:nvPicPr>
          <p:cNvPr id="5" name="Immagine 4">
            <a:extLst>
              <a:ext uri="{FF2B5EF4-FFF2-40B4-BE49-F238E27FC236}">
                <a16:creationId xmlns:a16="http://schemas.microsoft.com/office/drawing/2014/main" id="{57086CAA-F007-804E-8E7B-217DB4739505}"/>
              </a:ext>
            </a:extLst>
          </p:cNvPr>
          <p:cNvPicPr>
            <a:picLocks noChangeAspect="1"/>
          </p:cNvPicPr>
          <p:nvPr/>
        </p:nvPicPr>
        <p:blipFill>
          <a:blip r:embed="rId2"/>
          <a:stretch>
            <a:fillRect/>
          </a:stretch>
        </p:blipFill>
        <p:spPr>
          <a:xfrm>
            <a:off x="5832164" y="497304"/>
            <a:ext cx="3165452" cy="1772653"/>
          </a:xfrm>
          <a:prstGeom prst="rect">
            <a:avLst/>
          </a:prstGeom>
        </p:spPr>
      </p:pic>
    </p:spTree>
    <p:extLst>
      <p:ext uri="{BB962C8B-B14F-4D97-AF65-F5344CB8AC3E}">
        <p14:creationId xmlns:p14="http://schemas.microsoft.com/office/powerpoint/2010/main" val="15459848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0" y="497304"/>
            <a:ext cx="5748764" cy="5909310"/>
          </a:xfrm>
          <a:prstGeom prst="rect">
            <a:avLst/>
          </a:prstGeom>
          <a:noFill/>
        </p:spPr>
        <p:txBody>
          <a:bodyPr wrap="square" rtlCol="0">
            <a:spAutoFit/>
          </a:bodyPr>
          <a:lstStyle/>
          <a:p>
            <a:pPr marL="285750" indent="-285750">
              <a:buFont typeface="Arial" panose="020B0604020202020204" pitchFamily="34" charset="0"/>
              <a:buChar char="•"/>
            </a:pPr>
            <a:r>
              <a:rPr lang="it-IT"/>
              <a:t>Einstein amava molto la filosofia di Spinoza e, soprattutto, la sua idea di </a:t>
            </a:r>
            <a:r>
              <a:rPr lang="it-IT" i="1"/>
              <a:t>Deus sive natura</a:t>
            </a:r>
            <a:r>
              <a:rPr lang="it-IT"/>
              <a:t>: </a:t>
            </a:r>
          </a:p>
          <a:p>
            <a:pPr marL="285750" indent="-285750">
              <a:buFont typeface="Arial" panose="020B0604020202020204" pitchFamily="34" charset="0"/>
              <a:buChar char="•"/>
            </a:pPr>
            <a:endParaRPr lang="it-IT"/>
          </a:p>
          <a:p>
            <a:pPr algn="ctr"/>
            <a:r>
              <a:rPr lang="it-IT" b="1"/>
              <a:t>“Credo nel Dio di Spinoza, che si rivela nell’ordine armonico di tutto ciò che esiste, ma non in un Dio a cui interessino il destino e le azioni dell’umanità”. </a:t>
            </a:r>
          </a:p>
          <a:p>
            <a:pPr marL="285750" indent="-285750">
              <a:buFont typeface="Arial" panose="020B0604020202020204" pitchFamily="34" charset="0"/>
              <a:buChar char="•"/>
            </a:pPr>
            <a:endParaRPr lang="it-IT"/>
          </a:p>
          <a:p>
            <a:pPr marL="285750" indent="-285750">
              <a:buFont typeface="Arial" panose="020B0604020202020204" pitchFamily="34" charset="0"/>
              <a:buChar char="•"/>
            </a:pPr>
            <a:r>
              <a:rPr lang="it-IT"/>
              <a:t>Il “nostro meraviglioso Spinoza” – come Einstein lo appella – ci ha insegnato a capire come Dio, la Natura e la Necessità coincidono e come tutte le religioni hanno sempre negato questa verità logica e bio-logica dirottando sulla strada dell’autoritarismo della norma religiosa e del suo inattaccabile dogmatismo.</a:t>
            </a:r>
          </a:p>
          <a:p>
            <a:pPr marL="285750" indent="-285750">
              <a:buFont typeface="Arial" panose="020B0604020202020204" pitchFamily="34" charset="0"/>
              <a:buChar char="•"/>
            </a:pPr>
            <a:endParaRPr lang="it-IT"/>
          </a:p>
          <a:p>
            <a:pPr marL="285750" indent="-285750">
              <a:buFont typeface="Arial" panose="020B0604020202020204" pitchFamily="34" charset="0"/>
              <a:buChar char="•"/>
            </a:pPr>
            <a:r>
              <a:rPr lang="it-IT"/>
              <a:t>Il Dio di Spinoza ispirò Einstein: il suo Dio </a:t>
            </a:r>
            <a:br>
              <a:rPr lang="it-IT"/>
            </a:br>
            <a:endParaRPr lang="it-IT"/>
          </a:p>
          <a:p>
            <a:r>
              <a:rPr lang="it-IT"/>
              <a:t>	</a:t>
            </a:r>
            <a:r>
              <a:rPr lang="it-IT" b="1"/>
              <a:t>“non gioca mai a dadi con l’universo” </a:t>
            </a:r>
            <a:br>
              <a:rPr lang="it-IT"/>
            </a:br>
            <a:br>
              <a:rPr lang="it-IT"/>
            </a:br>
            <a:r>
              <a:rPr lang="it-IT"/>
              <a:t>	Ovvero è un Dio che non ha nulla di casuale, 	azzardato e misterioso, ma che può essere 	interamente spiegato con la biologia e la fisica.</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Spinoza e Einstein</a:t>
            </a:r>
          </a:p>
        </p:txBody>
      </p:sp>
      <p:pic>
        <p:nvPicPr>
          <p:cNvPr id="5" name="Immagine 4">
            <a:extLst>
              <a:ext uri="{FF2B5EF4-FFF2-40B4-BE49-F238E27FC236}">
                <a16:creationId xmlns:a16="http://schemas.microsoft.com/office/drawing/2014/main" id="{57086CAA-F007-804E-8E7B-217DB4739505}"/>
              </a:ext>
            </a:extLst>
          </p:cNvPr>
          <p:cNvPicPr>
            <a:picLocks noChangeAspect="1"/>
          </p:cNvPicPr>
          <p:nvPr/>
        </p:nvPicPr>
        <p:blipFill>
          <a:blip r:embed="rId2"/>
          <a:stretch>
            <a:fillRect/>
          </a:stretch>
        </p:blipFill>
        <p:spPr>
          <a:xfrm>
            <a:off x="5832164" y="497304"/>
            <a:ext cx="3165452" cy="1772653"/>
          </a:xfrm>
          <a:prstGeom prst="rect">
            <a:avLst/>
          </a:prstGeom>
        </p:spPr>
      </p:pic>
      <p:pic>
        <p:nvPicPr>
          <p:cNvPr id="6" name="Immagine 5">
            <a:extLst>
              <a:ext uri="{FF2B5EF4-FFF2-40B4-BE49-F238E27FC236}">
                <a16:creationId xmlns:a16="http://schemas.microsoft.com/office/drawing/2014/main" id="{271E9028-90E4-3744-80BD-6C172626D34E}"/>
              </a:ext>
            </a:extLst>
          </p:cNvPr>
          <p:cNvPicPr>
            <a:picLocks noChangeAspect="1"/>
          </p:cNvPicPr>
          <p:nvPr/>
        </p:nvPicPr>
        <p:blipFill>
          <a:blip r:embed="rId3"/>
          <a:stretch>
            <a:fillRect/>
          </a:stretch>
        </p:blipFill>
        <p:spPr>
          <a:xfrm>
            <a:off x="5832164" y="2459121"/>
            <a:ext cx="3165452" cy="4242358"/>
          </a:xfrm>
          <a:prstGeom prst="rect">
            <a:avLst/>
          </a:prstGeom>
        </p:spPr>
      </p:pic>
    </p:spTree>
    <p:extLst>
      <p:ext uri="{BB962C8B-B14F-4D97-AF65-F5344CB8AC3E}">
        <p14:creationId xmlns:p14="http://schemas.microsoft.com/office/powerpoint/2010/main" val="1648294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00D446D-297D-F840-84EF-3193632E8617}"/>
              </a:ext>
            </a:extLst>
          </p:cNvPr>
          <p:cNvPicPr>
            <a:picLocks noChangeAspect="1"/>
          </p:cNvPicPr>
          <p:nvPr/>
        </p:nvPicPr>
        <p:blipFill>
          <a:blip r:embed="rId2"/>
          <a:stretch>
            <a:fillRect/>
          </a:stretch>
        </p:blipFill>
        <p:spPr>
          <a:xfrm>
            <a:off x="13501" y="-1"/>
            <a:ext cx="2190611" cy="2767088"/>
          </a:xfrm>
          <a:prstGeom prst="rect">
            <a:avLst/>
          </a:prstGeom>
        </p:spPr>
      </p:pic>
      <p:pic>
        <p:nvPicPr>
          <p:cNvPr id="7" name="Immagine 6">
            <a:extLst>
              <a:ext uri="{FF2B5EF4-FFF2-40B4-BE49-F238E27FC236}">
                <a16:creationId xmlns:a16="http://schemas.microsoft.com/office/drawing/2014/main" id="{744EE90C-76AE-1043-813E-F604CB1933F9}"/>
              </a:ext>
            </a:extLst>
          </p:cNvPr>
          <p:cNvPicPr>
            <a:picLocks noChangeAspect="1"/>
          </p:cNvPicPr>
          <p:nvPr/>
        </p:nvPicPr>
        <p:blipFill>
          <a:blip r:embed="rId3"/>
          <a:stretch>
            <a:fillRect/>
          </a:stretch>
        </p:blipFill>
        <p:spPr>
          <a:xfrm>
            <a:off x="-1" y="2786955"/>
            <a:ext cx="3145809" cy="4071045"/>
          </a:xfrm>
          <a:prstGeom prst="rect">
            <a:avLst/>
          </a:prstGeom>
        </p:spPr>
      </p:pic>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a:blip r:embed="rId4"/>
          <a:stretch>
            <a:fillRect/>
          </a:stretch>
        </p:blipFill>
        <p:spPr>
          <a:xfrm>
            <a:off x="3640222" y="-1"/>
            <a:ext cx="3670300" cy="5880100"/>
          </a:xfrm>
          <a:prstGeom prst="rect">
            <a:avLst/>
          </a:prstGeom>
        </p:spPr>
      </p:pic>
      <p:pic>
        <p:nvPicPr>
          <p:cNvPr id="8" name="Immagine 7">
            <a:extLst>
              <a:ext uri="{FF2B5EF4-FFF2-40B4-BE49-F238E27FC236}">
                <a16:creationId xmlns:a16="http://schemas.microsoft.com/office/drawing/2014/main" id="{14E74A99-3529-274C-8447-8CE64800F3B1}"/>
              </a:ext>
            </a:extLst>
          </p:cNvPr>
          <p:cNvPicPr>
            <a:picLocks noChangeAspect="1"/>
          </p:cNvPicPr>
          <p:nvPr/>
        </p:nvPicPr>
        <p:blipFill>
          <a:blip r:embed="rId5"/>
          <a:stretch>
            <a:fillRect/>
          </a:stretch>
        </p:blipFill>
        <p:spPr>
          <a:xfrm>
            <a:off x="2323247" y="0"/>
            <a:ext cx="1652459" cy="2784143"/>
          </a:xfrm>
          <a:prstGeom prst="rect">
            <a:avLst/>
          </a:prstGeom>
        </p:spPr>
      </p:pic>
      <p:pic>
        <p:nvPicPr>
          <p:cNvPr id="13" name="Immagine 12">
            <a:extLst>
              <a:ext uri="{FF2B5EF4-FFF2-40B4-BE49-F238E27FC236}">
                <a16:creationId xmlns:a16="http://schemas.microsoft.com/office/drawing/2014/main" id="{7819286E-A163-364C-9B00-F47A1CD1E74F}"/>
              </a:ext>
            </a:extLst>
          </p:cNvPr>
          <p:cNvPicPr>
            <a:picLocks noChangeAspect="1"/>
          </p:cNvPicPr>
          <p:nvPr/>
        </p:nvPicPr>
        <p:blipFill>
          <a:blip r:embed="rId6"/>
          <a:stretch>
            <a:fillRect/>
          </a:stretch>
        </p:blipFill>
        <p:spPr>
          <a:xfrm>
            <a:off x="7008830" y="-1513"/>
            <a:ext cx="2135170" cy="3348684"/>
          </a:xfrm>
          <a:prstGeom prst="rect">
            <a:avLst/>
          </a:prstGeom>
        </p:spPr>
      </p:pic>
      <p:pic>
        <p:nvPicPr>
          <p:cNvPr id="10" name="Immagine 9">
            <a:extLst>
              <a:ext uri="{FF2B5EF4-FFF2-40B4-BE49-F238E27FC236}">
                <a16:creationId xmlns:a16="http://schemas.microsoft.com/office/drawing/2014/main" id="{54423DCC-D7FB-1D4F-A9D9-C49DBD8D2D6F}"/>
              </a:ext>
            </a:extLst>
          </p:cNvPr>
          <p:cNvPicPr>
            <a:picLocks noChangeAspect="1"/>
          </p:cNvPicPr>
          <p:nvPr/>
        </p:nvPicPr>
        <p:blipFill>
          <a:blip r:embed="rId7"/>
          <a:stretch>
            <a:fillRect/>
          </a:stretch>
        </p:blipFill>
        <p:spPr>
          <a:xfrm>
            <a:off x="7008830" y="3510830"/>
            <a:ext cx="2135170" cy="3355267"/>
          </a:xfrm>
          <a:prstGeom prst="rect">
            <a:avLst/>
          </a:prstGeom>
          <a:ln>
            <a:noFill/>
          </a:ln>
        </p:spPr>
      </p:pic>
    </p:spTree>
    <p:extLst>
      <p:ext uri="{BB962C8B-B14F-4D97-AF65-F5344CB8AC3E}">
        <p14:creationId xmlns:p14="http://schemas.microsoft.com/office/powerpoint/2010/main" val="17441442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152399" y="380232"/>
            <a:ext cx="8911389" cy="6494085"/>
          </a:xfrm>
          <a:prstGeom prst="rect">
            <a:avLst/>
          </a:prstGeom>
          <a:noFill/>
        </p:spPr>
        <p:txBody>
          <a:bodyPr wrap="square" rtlCol="0">
            <a:spAutoFit/>
          </a:bodyPr>
          <a:lstStyle/>
          <a:p>
            <a:r>
              <a:rPr lang="it-IT" sz="2000"/>
              <a:t>Mi interessa qui rilevare che, comunque la si intenda, questa teoria spinoziana della mente come “idea del corpo” mostra un potere esplicativo immediato e sorprendentemente efficace nelle questioni del BIID. </a:t>
            </a:r>
          </a:p>
          <a:p>
            <a:endParaRPr lang="it-IT" sz="800"/>
          </a:p>
          <a:p>
            <a:r>
              <a:rPr lang="it-IT" sz="2000"/>
              <a:t>Questa definizione, infatti, ci fa comprendere di colpo come molti stati mentali possano manifestarsi – implicitamente o esplicitamente – solo attraverso l’immagine dei corpi. </a:t>
            </a:r>
          </a:p>
          <a:p>
            <a:r>
              <a:rPr lang="it-IT" sz="2000"/>
              <a:t>L’anoressica che si specchia e si giudica obesa non sta valutando la realtà oggettiva, nel senso di una misura fissata solo da una regola sociale condivisa – come molte ipotesi culturaliste hanno sostenuto e sostengono – ma l’immagine mentale inviata al cervello dal suo stesso corpo. </a:t>
            </a:r>
          </a:p>
          <a:p>
            <a:endParaRPr lang="it-IT" sz="800"/>
          </a:p>
          <a:p>
            <a:r>
              <a:rPr lang="it-IT" sz="2000"/>
              <a:t>Questa immagine mentale non va confusa con lo schema corporeo geneticamente cablato nel sistema nervoso. Quest’ultimo impedisce di usare male o in maniera impropria il corpo, qualunque sia l’immagine mentale che ne abbiamo, ma non la determina in alcuno modo. Esso si limita a monitorare e sollecitare automaticamente le azioni capaci di danneggiare sia il corpo reale (il Korper) sia quello esperito (il Leib). </a:t>
            </a:r>
          </a:p>
          <a:p>
            <a:endParaRPr lang="it-IT" sz="800"/>
          </a:p>
          <a:p>
            <a:r>
              <a:rPr lang="it-IT" sz="2000"/>
              <a:t>Al contrario l’immaginea corporea vincola cognitivamente e, spesso, consapevolmente la mente, anche se sotto la spinta di una “necessità” puramente naturale come la selezione sessuale </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369332"/>
          </a:xfrm>
          <a:prstGeom prst="rect">
            <a:avLst/>
          </a:prstGeom>
          <a:solidFill>
            <a:srgbClr val="FFFF00"/>
          </a:solidFill>
        </p:spPr>
        <p:txBody>
          <a:bodyPr wrap="square" rtlCol="0">
            <a:spAutoFit/>
          </a:bodyPr>
          <a:lstStyle/>
          <a:p>
            <a:pPr algn="r"/>
            <a:r>
              <a:rPr lang="it-IT" b="1"/>
              <a:t>BIID e Mente come idea del corpo</a:t>
            </a:r>
            <a:endParaRPr lang="it-IT" sz="2000" b="1"/>
          </a:p>
        </p:txBody>
      </p:sp>
    </p:spTree>
    <p:extLst>
      <p:ext uri="{BB962C8B-B14F-4D97-AF65-F5344CB8AC3E}">
        <p14:creationId xmlns:p14="http://schemas.microsoft.com/office/powerpoint/2010/main" val="7944919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116305" y="1204875"/>
            <a:ext cx="8911389" cy="4893647"/>
          </a:xfrm>
          <a:prstGeom prst="rect">
            <a:avLst/>
          </a:prstGeom>
          <a:noFill/>
        </p:spPr>
        <p:txBody>
          <a:bodyPr wrap="square" rtlCol="0">
            <a:spAutoFit/>
          </a:bodyPr>
          <a:lstStyle/>
          <a:p>
            <a:pPr algn="ctr"/>
            <a:r>
              <a:rPr lang="it-IT" sz="2400"/>
              <a:t>La stessa </a:t>
            </a:r>
            <a:r>
              <a:rPr lang="it-IT" sz="2400" i="1"/>
              <a:t>idea corporis</a:t>
            </a:r>
            <a:r>
              <a:rPr lang="it-IT" sz="2400"/>
              <a:t> vale per tutti gli altri “corpi che si amano”: quelli dei vigoressici, dei technoperformers, dei cultori di tutte le variegate forme di body hacking così come li abbiamo descritti nei seminari di Novembre. La loro valutazione cognitiva e i loro comportamenti sono condizionati dall’immagine che il corpo invia al cervello e che è a sua volta condizionata dalle affezioni (emozioni, passioni, etc.) cui il corpo è soggetto e dalle interazioni con gli altri corpi che possono essere di natura reale o virtuale, delimitando l’Ümwelt entro il quale tutto questo processo avviene. </a:t>
            </a:r>
          </a:p>
          <a:p>
            <a:pPr algn="ctr"/>
            <a:r>
              <a:rPr lang="it-IT" sz="2400"/>
              <a:t>Spinoza aveva ragione: la mente è sempre idea del corpo e l’immagine del corpo rimanda sempre a prototipi sentimentali evolutivi radicati nello spirito riproduttivo </a:t>
            </a:r>
          </a:p>
          <a:p>
            <a:pPr algn="ctr"/>
            <a:r>
              <a:rPr lang="it-IT" sz="2400"/>
              <a:t>(“conservativo”, come vedremo tra poco).</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369332"/>
          </a:xfrm>
          <a:prstGeom prst="rect">
            <a:avLst/>
          </a:prstGeom>
          <a:solidFill>
            <a:srgbClr val="FFFF00"/>
          </a:solidFill>
        </p:spPr>
        <p:txBody>
          <a:bodyPr wrap="square" rtlCol="0">
            <a:spAutoFit/>
          </a:bodyPr>
          <a:lstStyle/>
          <a:p>
            <a:pPr algn="r"/>
            <a:r>
              <a:rPr lang="it-IT" b="1"/>
              <a:t>BIID e Mente come idea del corpo : corpi che si amano</a:t>
            </a:r>
            <a:endParaRPr lang="it-IT" sz="2000" b="1"/>
          </a:p>
        </p:txBody>
      </p:sp>
    </p:spTree>
    <p:extLst>
      <p:ext uri="{BB962C8B-B14F-4D97-AF65-F5344CB8AC3E}">
        <p14:creationId xmlns:p14="http://schemas.microsoft.com/office/powerpoint/2010/main" val="6693300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A9A0C-C1BB-7144-84A3-00B00FE87F55}"/>
              </a:ext>
            </a:extLst>
          </p:cNvPr>
          <p:cNvSpPr txBox="1"/>
          <p:nvPr/>
        </p:nvSpPr>
        <p:spPr>
          <a:xfrm>
            <a:off x="152399" y="380232"/>
            <a:ext cx="8911389" cy="6124754"/>
          </a:xfrm>
          <a:prstGeom prst="rect">
            <a:avLst/>
          </a:prstGeom>
          <a:noFill/>
        </p:spPr>
        <p:txBody>
          <a:bodyPr wrap="square" rtlCol="0">
            <a:spAutoFit/>
          </a:bodyPr>
          <a:lstStyle/>
          <a:p>
            <a:pPr algn="ctr"/>
            <a:r>
              <a:rPr lang="it-IT" sz="2800"/>
              <a:t>La formula funziona anche, e forse ancor più, per i “corpi che si odiano”. Come abbiamo visto nella misoplegia, nella disforia di genere, nelle molte e diverse forme del BIID e, soprattutto, nell’autentica Xenomelia, non solo l’immagine mentale è condizionata dalla percezione corporea, ma ne è biologicamente (neuralmente e biochimicamente) vincolata, al punto tale da compromettere l’esistenza stessa dell’individuo, la conservazione della propria integrità corporea, addirittura la conservazione della continuità materiale dell’organismo, sino al suicidio o alla morte causata direttamente dalle conseguenze di azioni atte a modificare drasticamente il “corpo sbagliato” in cui si è nati. </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369332"/>
          </a:xfrm>
          <a:prstGeom prst="rect">
            <a:avLst/>
          </a:prstGeom>
          <a:solidFill>
            <a:srgbClr val="FFFF00"/>
          </a:solidFill>
        </p:spPr>
        <p:txBody>
          <a:bodyPr wrap="square" rtlCol="0">
            <a:spAutoFit/>
          </a:bodyPr>
          <a:lstStyle/>
          <a:p>
            <a:pPr algn="r"/>
            <a:r>
              <a:rPr lang="it-IT" b="1"/>
              <a:t>BIID e Mente come idea del corpo : corpi che si odiano</a:t>
            </a:r>
            <a:endParaRPr lang="it-IT" sz="2000" b="1"/>
          </a:p>
        </p:txBody>
      </p:sp>
    </p:spTree>
    <p:extLst>
      <p:ext uri="{BB962C8B-B14F-4D97-AF65-F5344CB8AC3E}">
        <p14:creationId xmlns:p14="http://schemas.microsoft.com/office/powerpoint/2010/main" val="36731210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a:blip r:embed="rId2"/>
          <a:stretch>
            <a:fillRect/>
          </a:stretch>
        </p:blipFill>
        <p:spPr>
          <a:xfrm>
            <a:off x="5086806" y="566591"/>
            <a:ext cx="3670300"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0" y="0"/>
            <a:ext cx="5748764" cy="2646878"/>
          </a:xfrm>
          <a:prstGeom prst="rect">
            <a:avLst/>
          </a:prstGeom>
          <a:noFill/>
        </p:spPr>
        <p:txBody>
          <a:bodyPr wrap="square" rtlCol="0">
            <a:spAutoFit/>
          </a:bodyPr>
          <a:lstStyle/>
          <a:p>
            <a:r>
              <a:rPr lang="it-IT" sz="16600"/>
              <a:t>FINE</a:t>
            </a:r>
          </a:p>
        </p:txBody>
      </p:sp>
    </p:spTree>
    <p:extLst>
      <p:ext uri="{BB962C8B-B14F-4D97-AF65-F5344CB8AC3E}">
        <p14:creationId xmlns:p14="http://schemas.microsoft.com/office/powerpoint/2010/main" val="2808690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a:blip r:embed="rId2"/>
          <a:stretch>
            <a:fillRect/>
          </a:stretch>
        </p:blipFill>
        <p:spPr>
          <a:xfrm>
            <a:off x="4841418" y="-16932"/>
            <a:ext cx="4291265" cy="6874932"/>
          </a:xfrm>
          <a:prstGeom prst="rect">
            <a:avLst/>
          </a:prstGeom>
        </p:spPr>
      </p:pic>
      <p:sp>
        <p:nvSpPr>
          <p:cNvPr id="2" name="Rettangolo 1">
            <a:extLst>
              <a:ext uri="{FF2B5EF4-FFF2-40B4-BE49-F238E27FC236}">
                <a16:creationId xmlns:a16="http://schemas.microsoft.com/office/drawing/2014/main" id="{CE4B3EE7-53FA-5B43-AD6F-C497D8BD9DA3}"/>
              </a:ext>
            </a:extLst>
          </p:cNvPr>
          <p:cNvSpPr/>
          <p:nvPr/>
        </p:nvSpPr>
        <p:spPr>
          <a:xfrm>
            <a:off x="84796" y="2266147"/>
            <a:ext cx="4572000" cy="3170099"/>
          </a:xfrm>
          <a:prstGeom prst="rect">
            <a:avLst/>
          </a:prstGeom>
        </p:spPr>
        <p:txBody>
          <a:bodyPr>
            <a:spAutoFit/>
          </a:bodyPr>
          <a:lstStyle/>
          <a:p>
            <a:pPr algn="ctr"/>
            <a:r>
              <a:rPr lang="it-IT" sz="3200">
                <a:solidFill>
                  <a:schemeClr val="bg1"/>
                </a:solidFill>
              </a:rPr>
              <a:t>Filosofia della mente</a:t>
            </a:r>
          </a:p>
          <a:p>
            <a:pPr algn="ctr"/>
            <a:r>
              <a:rPr lang="it-IT" sz="2800">
                <a:solidFill>
                  <a:schemeClr val="bg1"/>
                </a:solidFill>
              </a:rPr>
              <a:t>2019-20</a:t>
            </a:r>
          </a:p>
          <a:p>
            <a:pPr algn="ctr"/>
            <a:r>
              <a:rPr lang="it-IT" sz="2800">
                <a:solidFill>
                  <a:schemeClr val="bg1"/>
                </a:solidFill>
              </a:rPr>
              <a:t>prof. A. Pennisi</a:t>
            </a:r>
          </a:p>
          <a:p>
            <a:pPr algn="ctr"/>
            <a:endParaRPr lang="it-IT" sz="2800">
              <a:solidFill>
                <a:schemeClr val="bg1"/>
              </a:solidFill>
            </a:endParaRPr>
          </a:p>
          <a:p>
            <a:pPr algn="ctr"/>
            <a:endParaRPr lang="it-IT" sz="2800">
              <a:solidFill>
                <a:schemeClr val="bg1"/>
              </a:solidFill>
            </a:endParaRPr>
          </a:p>
          <a:p>
            <a:pPr algn="ctr"/>
            <a:endParaRPr lang="it-IT" sz="2800">
              <a:solidFill>
                <a:schemeClr val="bg1"/>
              </a:solidFill>
            </a:endParaRPr>
          </a:p>
          <a:p>
            <a:pPr algn="ctr"/>
            <a:r>
              <a:rPr lang="it-IT" sz="2800">
                <a:solidFill>
                  <a:schemeClr val="bg1"/>
                </a:solidFill>
              </a:rPr>
              <a:t>Parte Monografica</a:t>
            </a:r>
          </a:p>
        </p:txBody>
      </p:sp>
    </p:spTree>
    <p:extLst>
      <p:ext uri="{BB962C8B-B14F-4D97-AF65-F5344CB8AC3E}">
        <p14:creationId xmlns:p14="http://schemas.microsoft.com/office/powerpoint/2010/main" val="2826516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4EFE2D5-AD8F-4C41-AD66-71AABE628EA1}"/>
              </a:ext>
            </a:extLst>
          </p:cNvPr>
          <p:cNvSpPr/>
          <p:nvPr/>
        </p:nvSpPr>
        <p:spPr>
          <a:xfrm>
            <a:off x="1636272" y="1328244"/>
            <a:ext cx="5998758" cy="3785652"/>
          </a:xfrm>
          <a:prstGeom prst="rect">
            <a:avLst/>
          </a:prstGeom>
        </p:spPr>
        <p:txBody>
          <a:bodyPr wrap="square">
            <a:spAutoFit/>
          </a:bodyPr>
          <a:lstStyle/>
          <a:p>
            <a:pPr algn="ctr"/>
            <a:r>
              <a:rPr lang="it-IT" sz="8000" b="1"/>
              <a:t> Otto ragioni </a:t>
            </a:r>
          </a:p>
          <a:p>
            <a:pPr algn="ctr"/>
            <a:r>
              <a:rPr lang="it-IT" sz="8000" b="1"/>
              <a:t>per amare </a:t>
            </a:r>
          </a:p>
          <a:p>
            <a:pPr algn="ctr"/>
            <a:r>
              <a:rPr lang="it-IT" sz="8000" b="1"/>
              <a:t>Spinoza</a:t>
            </a:r>
            <a:endParaRPr lang="it-IT" sz="8000"/>
          </a:p>
        </p:txBody>
      </p:sp>
    </p:spTree>
    <p:extLst>
      <p:ext uri="{BB962C8B-B14F-4D97-AF65-F5344CB8AC3E}">
        <p14:creationId xmlns:p14="http://schemas.microsoft.com/office/powerpoint/2010/main" val="1355044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01343409-D6A9-FA4D-8801-4953B11EE6FA}"/>
              </a:ext>
            </a:extLst>
          </p:cNvPr>
          <p:cNvPicPr>
            <a:picLocks noChangeAspect="1"/>
          </p:cNvPicPr>
          <p:nvPr/>
        </p:nvPicPr>
        <p:blipFill rotWithShape="1">
          <a:blip r:embed="rId2"/>
          <a:srcRect r="9389"/>
          <a:stretch/>
        </p:blipFill>
        <p:spPr>
          <a:xfrm>
            <a:off x="5782150" y="635922"/>
            <a:ext cx="3325662" cy="5880100"/>
          </a:xfrm>
          <a:prstGeom prst="rect">
            <a:avLst/>
          </a:prstGeom>
          <a:ln>
            <a:solidFill>
              <a:schemeClr val="tx1"/>
            </a:solidFill>
          </a:ln>
        </p:spPr>
      </p:pic>
      <p:sp>
        <p:nvSpPr>
          <p:cNvPr id="2" name="CasellaDiTesto 1">
            <a:extLst>
              <a:ext uri="{FF2B5EF4-FFF2-40B4-BE49-F238E27FC236}">
                <a16:creationId xmlns:a16="http://schemas.microsoft.com/office/drawing/2014/main" id="{8B4A9A0C-C1BB-7144-84A3-00B00FE87F55}"/>
              </a:ext>
            </a:extLst>
          </p:cNvPr>
          <p:cNvSpPr txBox="1"/>
          <p:nvPr/>
        </p:nvSpPr>
        <p:spPr>
          <a:xfrm>
            <a:off x="-1" y="394580"/>
            <a:ext cx="5843239" cy="6494085"/>
          </a:xfrm>
          <a:prstGeom prst="rect">
            <a:avLst/>
          </a:prstGeom>
          <a:noFill/>
        </p:spPr>
        <p:txBody>
          <a:bodyPr wrap="square" rtlCol="0">
            <a:spAutoFit/>
          </a:bodyPr>
          <a:lstStyle/>
          <a:p>
            <a:pPr marL="342900" indent="-342900">
              <a:buFont typeface="+mj-lt"/>
              <a:buAutoNum type="arabicParenR"/>
            </a:pPr>
            <a:r>
              <a:rPr lang="it-IT" sz="1600"/>
              <a:t>Perché con Spinoza nasce la prima </a:t>
            </a:r>
            <a:r>
              <a:rPr lang="it-IT" sz="1600" b="1"/>
              <a:t>filosofia moderna completamente laica. </a:t>
            </a:r>
            <a:r>
              <a:rPr lang="it-IT" sz="1600"/>
              <a:t>Con lui scompare, per la prima volta, la dipendenza del pensiero filosofico, scientifico e politico dalla religione sostituita ovunque dalla forza dell’argomentazione.</a:t>
            </a:r>
          </a:p>
          <a:p>
            <a:pPr marL="342900" indent="-342900">
              <a:buFont typeface="+mj-lt"/>
              <a:buAutoNum type="arabicParenR"/>
            </a:pPr>
            <a:r>
              <a:rPr lang="it-IT" sz="1600"/>
              <a:t> Perché Spinoza è il primo filosofo moderno </a:t>
            </a:r>
            <a:r>
              <a:rPr lang="it-IT" sz="1600" b="1"/>
              <a:t>radicalmente monista</a:t>
            </a:r>
            <a:r>
              <a:rPr lang="it-IT" sz="1600"/>
              <a:t> che fa dell’unicità della sostanza </a:t>
            </a:r>
            <a:r>
              <a:rPr lang="it-IT" sz="1600" b="1"/>
              <a:t>un sistema di pensiero completo, complesso e coerente,</a:t>
            </a:r>
            <a:r>
              <a:rPr lang="it-IT" sz="1600"/>
              <a:t> non riduzionista ma improntato all’idea di trasparenza e spiegabilità dei saperi.</a:t>
            </a:r>
          </a:p>
          <a:p>
            <a:pPr marL="342900" indent="-342900">
              <a:buFont typeface="+mj-lt"/>
              <a:buAutoNum type="arabicParenR"/>
            </a:pPr>
            <a:r>
              <a:rPr lang="it-IT" sz="1600"/>
              <a:t>Perché Spinoza </a:t>
            </a:r>
            <a:r>
              <a:rPr lang="it-IT" sz="1600" b="1"/>
              <a:t>è il primo «filosofo della mente incarnata</a:t>
            </a:r>
            <a:r>
              <a:rPr lang="it-IT" sz="1600"/>
              <a:t>»</a:t>
            </a:r>
            <a:r>
              <a:rPr lang="it-IT" sz="1600" b="1"/>
              <a:t> </a:t>
            </a:r>
            <a:r>
              <a:rPr lang="it-IT" sz="1600"/>
              <a:t>La mente, per lui, è «idea corporis», così come per l’EC contemporanea la mente è sempre «embodied mind».</a:t>
            </a:r>
          </a:p>
          <a:p>
            <a:pPr marL="342900" indent="-342900">
              <a:buFont typeface="+mj-lt"/>
              <a:buAutoNum type="arabicParenR"/>
            </a:pPr>
            <a:r>
              <a:rPr lang="it-IT" sz="1600"/>
              <a:t>Perché Spinoza è forse </a:t>
            </a:r>
            <a:r>
              <a:rPr lang="it-IT" sz="1600" b="1"/>
              <a:t>l’unico vero filosofo del «corpo».</a:t>
            </a:r>
            <a:r>
              <a:rPr lang="it-IT" sz="1600"/>
              <a:t> Non solo perché cancella il dualismo cartesiano, ma </a:t>
            </a:r>
            <a:r>
              <a:rPr lang="it-IT" sz="1600" b="1"/>
              <a:t>perché pone al centro di ogni conoscenza il rapporto diretto tra la struttura specie-specifica dei corpi e la peculiarità cognitiva di ogni individuo sia dal punto di vista etologico sia da quello psicologico. </a:t>
            </a:r>
            <a:r>
              <a:rPr lang="it-IT" sz="1600"/>
              <a:t>Nessuno si era e si è mai spinto tanto avanti.</a:t>
            </a:r>
          </a:p>
          <a:p>
            <a:pPr marL="342900" indent="-342900">
              <a:buFont typeface="+mj-lt"/>
              <a:buAutoNum type="arabicParenR"/>
            </a:pPr>
            <a:r>
              <a:rPr lang="it-IT" sz="1600"/>
              <a:t>Perché Spinoza dimostra che lo studio della mente incarnata ha senso </a:t>
            </a:r>
            <a:r>
              <a:rPr lang="it-IT" sz="1600" b="1"/>
              <a:t>solo nel quadro </a:t>
            </a:r>
            <a:r>
              <a:rPr lang="it-IT" sz="1600"/>
              <a:t>di un vero naturalismo moderno: cioè </a:t>
            </a:r>
            <a:r>
              <a:rPr lang="it-IT" sz="1600" b="1"/>
              <a:t>un naturalismo «etologico» ed «evoluzionista».</a:t>
            </a:r>
          </a:p>
          <a:p>
            <a:pPr marL="342900" indent="-342900">
              <a:buFont typeface="+mj-lt"/>
              <a:buAutoNum type="arabicParenR"/>
            </a:pPr>
            <a:r>
              <a:rPr lang="it-IT" sz="1600"/>
              <a:t>Perché Spinoza </a:t>
            </a:r>
            <a:r>
              <a:rPr lang="it-IT" sz="1600" b="1"/>
              <a:t>collega</a:t>
            </a:r>
            <a:r>
              <a:rPr lang="it-IT" sz="1600"/>
              <a:t> nella sua </a:t>
            </a:r>
            <a:r>
              <a:rPr lang="it-IT" sz="1600" i="1"/>
              <a:t>embodied mind </a:t>
            </a:r>
            <a:r>
              <a:rPr lang="it-IT" sz="1600"/>
              <a:t>la </a:t>
            </a:r>
            <a:r>
              <a:rPr lang="it-IT" sz="1600" b="1"/>
              <a:t>corporeità biologico-fisica, la razionalità psicologica dei sentimenti e una forma naturalizzata di coscienza del sé.</a:t>
            </a:r>
          </a:p>
          <a:p>
            <a:pPr marL="342900" indent="-342900">
              <a:buFont typeface="+mj-lt"/>
              <a:buAutoNum type="arabicParenR"/>
            </a:pPr>
            <a:r>
              <a:rPr lang="it-IT" sz="1600" spc="-20"/>
              <a:t>Perché Spinoza, diversamente dall’EC, dimostra che una teoria della mente non può fare a meno della </a:t>
            </a:r>
            <a:r>
              <a:rPr lang="it-IT" sz="1600" b="1" spc="-20"/>
              <a:t>rappresentazione</a:t>
            </a:r>
            <a:r>
              <a:rPr lang="it-IT" sz="1600" spc="-20"/>
              <a:t> </a:t>
            </a:r>
          </a:p>
          <a:p>
            <a:pPr marL="342900" indent="-342900">
              <a:buFont typeface="+mj-lt"/>
              <a:buAutoNum type="arabicParenR"/>
            </a:pPr>
            <a:r>
              <a:rPr lang="it-IT" sz="1600"/>
              <a:t>Perchè con Spinoza si spiegano bene tutte </a:t>
            </a:r>
            <a:r>
              <a:rPr lang="it-IT" sz="1600" b="1"/>
              <a:t>le patologie BIID</a:t>
            </a:r>
          </a:p>
        </p:txBody>
      </p:sp>
      <p:sp>
        <p:nvSpPr>
          <p:cNvPr id="4" name="CasellaDiTesto 3">
            <a:extLst>
              <a:ext uri="{FF2B5EF4-FFF2-40B4-BE49-F238E27FC236}">
                <a16:creationId xmlns:a16="http://schemas.microsoft.com/office/drawing/2014/main" id="{DBA30C95-C667-DA4C-9074-4C13E726BE69}"/>
              </a:ext>
            </a:extLst>
          </p:cNvPr>
          <p:cNvSpPr txBox="1"/>
          <p:nvPr/>
        </p:nvSpPr>
        <p:spPr>
          <a:xfrm>
            <a:off x="0" y="-19878"/>
            <a:ext cx="9144000" cy="400110"/>
          </a:xfrm>
          <a:prstGeom prst="rect">
            <a:avLst/>
          </a:prstGeom>
          <a:solidFill>
            <a:srgbClr val="FFFF00"/>
          </a:solidFill>
        </p:spPr>
        <p:txBody>
          <a:bodyPr wrap="square" rtlCol="0">
            <a:spAutoFit/>
          </a:bodyPr>
          <a:lstStyle/>
          <a:p>
            <a:pPr algn="r"/>
            <a:r>
              <a:rPr lang="it-IT" sz="2000" b="1"/>
              <a:t>    Otto ragioni per amare Spinoza</a:t>
            </a:r>
          </a:p>
        </p:txBody>
      </p:sp>
    </p:spTree>
    <p:extLst>
      <p:ext uri="{BB962C8B-B14F-4D97-AF65-F5344CB8AC3E}">
        <p14:creationId xmlns:p14="http://schemas.microsoft.com/office/powerpoint/2010/main" val="30652086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Forma d'onda">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orma d'onda">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orma d'onda">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5598</TotalTime>
  <Words>10923</Words>
  <Application>Microsoft Macintosh PowerPoint</Application>
  <PresentationFormat>Presentazione su schermo (4:3)</PresentationFormat>
  <Paragraphs>403</Paragraphs>
  <Slides>63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63</vt:i4>
      </vt:variant>
    </vt:vector>
  </HeadingPairs>
  <TitlesOfParts>
    <vt:vector size="67" baseType="lpstr">
      <vt:lpstr>Arial</vt:lpstr>
      <vt:lpstr>Candara</vt:lpstr>
      <vt:lpstr>Symbol</vt:lpstr>
      <vt:lpstr>Default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Microsoft Office User</cp:lastModifiedBy>
  <cp:revision>104</cp:revision>
  <dcterms:created xsi:type="dcterms:W3CDTF">2019-01-14T16:27:35Z</dcterms:created>
  <dcterms:modified xsi:type="dcterms:W3CDTF">2020-05-25T13:49:57Z</dcterms:modified>
</cp:coreProperties>
</file>