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8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Saturday, February 3,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0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Saturday, February 3,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112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Saturday, February 3,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87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Saturday, February 3,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63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Saturday, February 3,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Saturday, February 3,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182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Saturday, February 3, 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174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Saturday, February 3,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980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Saturday, February 3, 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063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Saturday, February 3,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657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Saturday, February 3,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1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Saturday, February 3, 2024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‹N›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743142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8" r:id="rId6"/>
    <p:sldLayoutId id="2147483714" r:id="rId7"/>
    <p:sldLayoutId id="2147483715" r:id="rId8"/>
    <p:sldLayoutId id="2147483716" r:id="rId9"/>
    <p:sldLayoutId id="2147483717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3CBB9B1-7B7D-4BA1-A1AF-572168B39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012696D-33C0-88D8-C967-02EE80EF67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6271"/>
          <a:stretch/>
        </p:blipFill>
        <p:spPr>
          <a:xfrm>
            <a:off x="7242" y="-589"/>
            <a:ext cx="8115280" cy="6408311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19B6EC-8E93-C1A5-D900-34F617C7F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7066" y="864522"/>
            <a:ext cx="3993165" cy="6175184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it-IT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09:00 Apertura lavori:</a:t>
            </a:r>
          </a:p>
          <a:p>
            <a:pPr marL="0" indent="0" algn="just">
              <a:buNone/>
            </a:pP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Dr. Rosario </a:t>
            </a:r>
            <a:r>
              <a:rPr lang="it-IT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Pignatello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Presidente Consorzio Universitario Mediterraneo Orientale</a:t>
            </a:r>
            <a:endParaRPr lang="it-IT" sz="2000" b="1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Prof. Carmelo M Porto,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Direttore Dipartimento COSPECS, </a:t>
            </a:r>
            <a:r>
              <a:rPr lang="it-I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Unime</a:t>
            </a:r>
            <a:endParaRPr lang="it-IT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Prof. Carmelo Mario Vicario,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Direttore del Laboratorio di Neuroscienze Cognitive e Sociali, C.U.M.O e COSPECS, </a:t>
            </a:r>
            <a:r>
              <a:rPr lang="it-I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Unime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09:30 Interventi:</a:t>
            </a:r>
          </a:p>
          <a:p>
            <a:pPr marL="0" indent="0" algn="just">
              <a:buNone/>
            </a:pP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Prof. Angelo Labate, </a:t>
            </a:r>
            <a:r>
              <a:rPr lang="it-IT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Direttore UOSD Neurofisiopatologia e Disordini del Movimento, </a:t>
            </a:r>
            <a:r>
              <a:rPr lang="it-IT" sz="20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Unime</a:t>
            </a:r>
            <a:r>
              <a:rPr lang="it-IT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Prof. Francesco </a:t>
            </a:r>
            <a:r>
              <a:rPr lang="it-IT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Tomaiuolo</a:t>
            </a: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Ordinario di Psicologia Fisiologica, </a:t>
            </a: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</a:t>
            </a:r>
            <a:r>
              <a:rPr lang="it-IT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Antonio </a:t>
            </a:r>
            <a:r>
              <a:rPr lang="it-IT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Germanò</a:t>
            </a:r>
            <a:r>
              <a:rPr lang="it-IT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Ordinario di Neurochirurgia &amp; </a:t>
            </a: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</a:t>
            </a:r>
            <a:r>
              <a:rPr lang="it-IT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Salvatore Massimo Cardal</a:t>
            </a:r>
            <a:r>
              <a:rPr lang="it-IT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i, Ordinario di </a:t>
            </a:r>
            <a:r>
              <a:rPr lang="it-IT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Neurochiurgia</a:t>
            </a:r>
            <a:r>
              <a:rPr lang="it-IT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Unime</a:t>
            </a:r>
            <a:r>
              <a:rPr lang="it-IT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Prof. Carmelo M Vicario,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Ordinario di </a:t>
            </a:r>
            <a:r>
              <a:rPr lang="it-IT" sz="20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Psicologia Fisiologica.</a:t>
            </a:r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000" b="1" dirty="0">
                <a:solidFill>
                  <a:srgbClr val="92D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11:00 Pausa</a:t>
            </a:r>
          </a:p>
          <a:p>
            <a:pPr marL="0" indent="0" algn="just">
              <a:buNone/>
            </a:pPr>
            <a:endParaRPr lang="it-IT" sz="2000" b="1" dirty="0">
              <a:solidFill>
                <a:srgbClr val="92D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0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it-IT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1:30 Interventi:</a:t>
            </a:r>
            <a:endParaRPr lang="it-IT" sz="2000" b="1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Dr. Chiara Lucifora,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Ricercatrice </a:t>
            </a:r>
            <a:r>
              <a:rPr lang="it-IT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Unibo</a:t>
            </a:r>
            <a:r>
              <a:rPr lang="it-IT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CNR, Roma.</a:t>
            </a:r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Prof. Giuseppe </a:t>
            </a:r>
            <a:r>
              <a:rPr lang="it-IT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Craparo</a:t>
            </a: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Ordinario di Psicologia Clinica, &amp;  </a:t>
            </a:r>
            <a:r>
              <a:rPr lang="it-IT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Dr. Giulia Costanzo, </a:t>
            </a:r>
            <a:r>
              <a:rPr lang="it-IT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it-IT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Fellow, </a:t>
            </a:r>
            <a:r>
              <a:rPr lang="it-IT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Unikore</a:t>
            </a:r>
            <a:r>
              <a:rPr lang="it-IT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000" b="1" dirty="0">
                <a:solidFill>
                  <a:srgbClr val="92D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13:00 Pausa</a:t>
            </a:r>
          </a:p>
          <a:p>
            <a:pPr marL="0" indent="0" algn="just">
              <a:buNone/>
            </a:pPr>
            <a:endParaRPr lang="it-IT" sz="2000" b="1" dirty="0">
              <a:solidFill>
                <a:srgbClr val="92D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15:00-18:00 Lab </a:t>
            </a:r>
            <a:r>
              <a:rPr lang="it-IT" sz="20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it-IT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xperience/</a:t>
            </a:r>
            <a:r>
              <a:rPr lang="it-IT" sz="20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it-IT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irtual </a:t>
            </a:r>
            <a:r>
              <a:rPr lang="it-IT" sz="20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it-IT" sz="2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eality Tour: </a:t>
            </a:r>
            <a:r>
              <a:rPr lang="it-IT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Affrontare la paura degli aghi attraverso la terapia da esposizione nel metaverso.</a:t>
            </a:r>
          </a:p>
          <a:p>
            <a:pPr marL="0" indent="0" algn="just">
              <a:buNone/>
            </a:pPr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17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it-IT" sz="1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1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3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Comitato organizzativo: Simona Massimino, Chiara Lucifora, Francesca Ferraioli, Laura </a:t>
            </a:r>
            <a:r>
              <a:rPr lang="it-IT" sz="23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Culicetto</a:t>
            </a:r>
            <a:r>
              <a:rPr lang="it-IT" sz="23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Antony Casula</a:t>
            </a:r>
            <a:br>
              <a:rPr lang="it-IT" sz="1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1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49257"/>
          </a:xfrm>
          <a:prstGeom prst="rect">
            <a:avLst/>
          </a:prstGeom>
          <a:gradFill>
            <a:gsLst>
              <a:gs pos="34000">
                <a:schemeClr val="accent4">
                  <a:alpha val="73000"/>
                </a:schemeClr>
              </a:gs>
              <a:gs pos="100000">
                <a:schemeClr val="accent5">
                  <a:alpha val="89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8314"/>
            <a:ext cx="8115300" cy="449258"/>
          </a:xfrm>
          <a:prstGeom prst="rect">
            <a:avLst/>
          </a:prstGeom>
          <a:gradFill>
            <a:gsLst>
              <a:gs pos="22000">
                <a:schemeClr val="accent5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University of Messina | LinkedIn">
            <a:extLst>
              <a:ext uri="{FF2B5EF4-FFF2-40B4-BE49-F238E27FC236}">
                <a16:creationId xmlns:a16="http://schemas.microsoft.com/office/drawing/2014/main" id="{A64E0831-FF8C-BDC9-1B4B-538830432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" y="8153"/>
            <a:ext cx="674664" cy="59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xpansion of the IBRO/Dana Foundation Brain Awareness Week grants program!  - IBRO">
            <a:extLst>
              <a:ext uri="{FF2B5EF4-FFF2-40B4-BE49-F238E27FC236}">
                <a16:creationId xmlns:a16="http://schemas.microsoft.com/office/drawing/2014/main" id="{95019CF8-DD8C-E725-53AC-BCB98DEC1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045" y="42184"/>
            <a:ext cx="1036792" cy="59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ACB0920-9007-57C0-975F-4030DC541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344" y="935245"/>
            <a:ext cx="5553075" cy="1162947"/>
          </a:xfrm>
          <a:effectLst>
            <a:outerShdw blurRad="50800" dist="50800" dir="5400000" sx="78000" sy="78000" algn="ctr" rotWithShape="0">
              <a:srgbClr val="000000"/>
            </a:outerShdw>
            <a:reflection stA="0" endPos="65000" dist="50800" dir="5400000" sy="-100000" algn="bl" rotWithShape="0"/>
            <a:softEdge rad="0"/>
          </a:effectLst>
        </p:spPr>
        <p:txBody>
          <a:bodyPr anchor="b">
            <a:noAutofit/>
          </a:bodyPr>
          <a:lstStyle/>
          <a:p>
            <a:pPr algn="ctr"/>
            <a:r>
              <a:rPr lang="it-IT" sz="1600" b="1" kern="1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highlight>
                  <a:srgbClr val="C0C0C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Alle radici dell’atteggiamento No </a:t>
            </a:r>
            <a:r>
              <a:rPr lang="it-IT" sz="1600" b="1" kern="100" dirty="0" err="1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highlight>
                  <a:srgbClr val="C0C0C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Vax</a:t>
            </a:r>
            <a:r>
              <a:rPr lang="it-IT" sz="1600" b="1" kern="1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highlight>
                  <a:srgbClr val="C0C0C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Una prospettiva interdisciplinare sulle cause della paura e Dell’ansia </a:t>
            </a:r>
            <a:endParaRPr lang="it-IT" sz="1600" dirty="0">
              <a:solidFill>
                <a:schemeClr val="accent1">
                  <a:lumMod val="60000"/>
                  <a:lumOff val="40000"/>
                </a:schemeClr>
              </a:solidFill>
              <a:highlight>
                <a:srgbClr val="C0C0C0"/>
              </a:highlight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6F5F8EB-D5A9-0000-7591-6FC7D47D61C1}"/>
              </a:ext>
            </a:extLst>
          </p:cNvPr>
          <p:cNvSpPr txBox="1"/>
          <p:nvPr/>
        </p:nvSpPr>
        <p:spPr>
          <a:xfrm>
            <a:off x="1679467" y="3119735"/>
            <a:ext cx="5019438" cy="46166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1200" dirty="0">
                <a:solidFill>
                  <a:srgbClr val="FF33CC"/>
                </a:solidFill>
                <a:highlight>
                  <a:srgbClr val="C0C0C0"/>
                </a:highlight>
                <a:cs typeface="Times New Roman" panose="02020603050405020304" pitchFamily="18" charset="0"/>
              </a:rPr>
              <a:t>11 Marzo 2024 – Consorzio Universitario Mediterraneo Orientale, Noto.</a:t>
            </a:r>
            <a:endParaRPr lang="it-IT" sz="1200" dirty="0">
              <a:highlight>
                <a:srgbClr val="C0C0C0"/>
              </a:highlight>
            </a:endParaRPr>
          </a:p>
          <a:p>
            <a:pPr algn="ctr"/>
            <a:r>
              <a:rPr lang="it-IT" sz="1200" dirty="0">
                <a:solidFill>
                  <a:srgbClr val="FF33CC"/>
                </a:solidFill>
                <a:highlight>
                  <a:srgbClr val="C0C0C0"/>
                </a:highlight>
                <a:cs typeface="Times New Roman" panose="02020603050405020304" pitchFamily="18" charset="0"/>
              </a:rPr>
              <a:t>Aula Magna 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19EECEA-AD79-2C31-FC64-DE54A6DF50FD}"/>
              </a:ext>
            </a:extLst>
          </p:cNvPr>
          <p:cNvSpPr txBox="1"/>
          <p:nvPr/>
        </p:nvSpPr>
        <p:spPr>
          <a:xfrm>
            <a:off x="82961" y="6425394"/>
            <a:ext cx="79656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100" b="1" dirty="0">
                <a:solidFill>
                  <a:schemeClr val="accent2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Nota</a:t>
            </a:r>
            <a:r>
              <a:rPr lang="it-IT" sz="1100" dirty="0">
                <a:solidFill>
                  <a:schemeClr val="accent2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: Agli studenti partecipanti a tutte le attività previste verrà riconosciuto 1 CFU previa stesura di una relazione di 1000 parole</a:t>
            </a:r>
          </a:p>
          <a:p>
            <a:pPr algn="ctr"/>
            <a:r>
              <a:rPr lang="it-IT" sz="1100" dirty="0">
                <a:solidFill>
                  <a:schemeClr val="accent2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Altre info dell’evento al link:  https://www.settimanadelcervello.it/event/affrontare-la-paura-degli-aghi-attraverso-il-metaverso/ .</a:t>
            </a:r>
            <a:r>
              <a:rPr lang="it-IT" sz="1000" dirty="0">
                <a:solidFill>
                  <a:schemeClr val="accent2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1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5" name="Picture 2" descr="Università di Bologna">
            <a:extLst>
              <a:ext uri="{FF2B5EF4-FFF2-40B4-BE49-F238E27FC236}">
                <a16:creationId xmlns:a16="http://schemas.microsoft.com/office/drawing/2014/main" id="{B1F80EF1-EF28-FB03-00D4-ED654BAFF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522" y="5875415"/>
            <a:ext cx="1006315" cy="42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4" descr="Futuri studenti - Università degli Studi di Enna &quot;Kore&quot;">
            <a:extLst>
              <a:ext uri="{FF2B5EF4-FFF2-40B4-BE49-F238E27FC236}">
                <a16:creationId xmlns:a16="http://schemas.microsoft.com/office/drawing/2014/main" id="{C9A9CB99-2D40-0CB1-AC59-8B0DC1E92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3496" y="5885574"/>
            <a:ext cx="942006" cy="42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2">
            <a:extLst>
              <a:ext uri="{FF2B5EF4-FFF2-40B4-BE49-F238E27FC236}">
                <a16:creationId xmlns:a16="http://schemas.microsoft.com/office/drawing/2014/main" id="{2BABAA56-310B-9F90-75F4-E6E5E9E7DE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09493D69-92E6-9135-FC04-F915F94DBD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74071" y="5885574"/>
            <a:ext cx="400169" cy="400169"/>
          </a:xfrm>
          <a:prstGeom prst="rect">
            <a:avLst/>
          </a:prstGeom>
        </p:spPr>
      </p:pic>
      <p:pic>
        <p:nvPicPr>
          <p:cNvPr id="4100" name="Picture 4" descr="SIN, nuovo Gruppo di studio sui disturbi neurologici funzionali">
            <a:extLst>
              <a:ext uri="{FF2B5EF4-FFF2-40B4-BE49-F238E27FC236}">
                <a16:creationId xmlns:a16="http://schemas.microsoft.com/office/drawing/2014/main" id="{6378B089-32D2-EE3B-E8DF-BA5F35FE81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8" t="15966" r="14248" b="9000"/>
          <a:stretch/>
        </p:blipFill>
        <p:spPr bwMode="auto">
          <a:xfrm>
            <a:off x="11118597" y="5905757"/>
            <a:ext cx="734546" cy="42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C4392729-DFA7-9D7A-A634-7F0729FE57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9148" y="8153"/>
            <a:ext cx="6838389" cy="591098"/>
          </a:xfrm>
          <a:prstGeom prst="rect">
            <a:avLst/>
          </a:prstGeom>
        </p:spPr>
      </p:pic>
      <p:pic>
        <p:nvPicPr>
          <p:cNvPr id="7" name="Picture 6" descr="Documentazione Comitato Etico COSPECS | Dipartimento di Scienze Cognitive,  Psicologiche, Pedagogiche e degli Studi Culturali">
            <a:extLst>
              <a:ext uri="{FF2B5EF4-FFF2-40B4-BE49-F238E27FC236}">
                <a16:creationId xmlns:a16="http://schemas.microsoft.com/office/drawing/2014/main" id="{920BEB10-3A98-BFA9-5F47-3F5F2BFF2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2463" y="21996"/>
            <a:ext cx="1642887" cy="82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F9F5303A-76A0-A762-2218-15F9409F7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076" y="102548"/>
            <a:ext cx="765745" cy="64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Consorzio Universitario Mediterraneo Orientale - C.U.M.O. - Noto">
            <a:extLst>
              <a:ext uri="{FF2B5EF4-FFF2-40B4-BE49-F238E27FC236}">
                <a16:creationId xmlns:a16="http://schemas.microsoft.com/office/drawing/2014/main" id="{1715A553-F6B9-E809-4F3D-A1307FACC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5764" y="137289"/>
            <a:ext cx="954467" cy="46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089560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GradientRise">
      <a:dk1>
        <a:sysClr val="windowText" lastClr="000000"/>
      </a:dk1>
      <a:lt1>
        <a:srgbClr val="FFFFFF"/>
      </a:lt1>
      <a:dk2>
        <a:srgbClr val="3C0F3A"/>
      </a:dk2>
      <a:lt2>
        <a:srgbClr val="F1F2F2"/>
      </a:lt2>
      <a:accent1>
        <a:srgbClr val="A6025C"/>
      </a:accent1>
      <a:accent2>
        <a:srgbClr val="92248E"/>
      </a:accent2>
      <a:accent3>
        <a:srgbClr val="DE95C4"/>
      </a:accent3>
      <a:accent4>
        <a:srgbClr val="FE4A00"/>
      </a:accent4>
      <a:accent5>
        <a:srgbClr val="DA002F"/>
      </a:accent5>
      <a:accent6>
        <a:srgbClr val="FF907A"/>
      </a:accent6>
      <a:hlink>
        <a:srgbClr val="CA71E4"/>
      </a:hlink>
      <a:folHlink>
        <a:srgbClr val="E45E49"/>
      </a:folHlink>
    </a:clrScheme>
    <a:fontScheme name="Avenir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261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Aptos</vt:lpstr>
      <vt:lpstr>Arial</vt:lpstr>
      <vt:lpstr>Times New Roman</vt:lpstr>
      <vt:lpstr>Tw Cen MT</vt:lpstr>
      <vt:lpstr>GradientRiseVTI</vt:lpstr>
      <vt:lpstr>Alle radici dell’atteggiamento No Vax. Una prospettiva interdisciplinare sulle cause della paura e Dell’ansia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Alle radici dell’atteggiamento antivaccinazione.  Una prospettiva interdisciplinare sulle cause della paura e ansia</dc:title>
  <dc:creator>carmelo vicario</dc:creator>
  <cp:lastModifiedBy>Simona Massimino</cp:lastModifiedBy>
  <cp:revision>15</cp:revision>
  <dcterms:created xsi:type="dcterms:W3CDTF">2024-01-29T07:14:31Z</dcterms:created>
  <dcterms:modified xsi:type="dcterms:W3CDTF">2024-02-03T21:43:34Z</dcterms:modified>
</cp:coreProperties>
</file>